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80" r:id="rId2"/>
    <p:sldId id="301" r:id="rId3"/>
    <p:sldId id="302" r:id="rId4"/>
    <p:sldId id="283" r:id="rId5"/>
    <p:sldId id="288" r:id="rId6"/>
    <p:sldId id="298" r:id="rId7"/>
    <p:sldId id="299" r:id="rId8"/>
    <p:sldId id="290" r:id="rId9"/>
    <p:sldId id="291" r:id="rId10"/>
    <p:sldId id="292" r:id="rId11"/>
    <p:sldId id="293" r:id="rId12"/>
    <p:sldId id="294" r:id="rId13"/>
    <p:sldId id="30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4DE"/>
    <a:srgbClr val="A1F2FD"/>
    <a:srgbClr val="CC3300"/>
    <a:srgbClr val="F3CEFE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20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4825B7-C94E-4DB5-938B-A79D5A46C05E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625D2-9317-44A3-8E01-A0371534F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503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13DF82-B4F1-4B46-833D-0921A17F8FCA}" type="slidenum">
              <a:rPr lang="vi-VN" altLang="en-US" smtClean="0"/>
              <a:pPr>
                <a:spcBef>
                  <a:spcPct val="0"/>
                </a:spcBef>
              </a:pPr>
              <a:t>13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761792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2D54-F64F-4EBB-8EE1-982732B33CE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61462-4456-4DBD-A5C5-435B93C7CA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844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2D54-F64F-4EBB-8EE1-982732B33CE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61462-4456-4DBD-A5C5-435B93C7CA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31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2D54-F64F-4EBB-8EE1-982732B33CE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61462-4456-4DBD-A5C5-435B93C7CA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655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83181-DF01-4129-93FB-A6C716907CB1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FD679-3D59-4878-AECB-0B17FDD11AE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0587A3-5C28-439A-BCC0-64B3027F4801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D44114-EF4A-44C0-807A-6BA96589E147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0D2047-BFC0-4058-AFB6-9872012874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36956B-B754-4EC9-97AF-C1B325B139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779ABA-C93A-4495-8BFF-E324B9750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30641E-75D8-45E2-BF3D-F97DD85F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82335B2-E8B0-4DEC-8B4A-EE674C4B87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090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2D54-F64F-4EBB-8EE1-982732B33CE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61462-4456-4DBD-A5C5-435B93C7CA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064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2D54-F64F-4EBB-8EE1-982732B33CE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61462-4456-4DBD-A5C5-435B93C7CA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321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2D54-F64F-4EBB-8EE1-982732B33CE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61462-4456-4DBD-A5C5-435B93C7CA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69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2D54-F64F-4EBB-8EE1-982732B33CE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61462-4456-4DBD-A5C5-435B93C7CA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636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2D54-F64F-4EBB-8EE1-982732B33CE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61462-4456-4DBD-A5C5-435B93C7CA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8649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2D54-F64F-4EBB-8EE1-982732B33CE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61462-4456-4DBD-A5C5-435B93C7CA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538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2D54-F64F-4EBB-8EE1-982732B33CE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61462-4456-4DBD-A5C5-435B93C7CA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597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2D54-F64F-4EBB-8EE1-982732B33CE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61462-4456-4DBD-A5C5-435B93C7CA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43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1000" t="-13000" r="-6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E2D54-F64F-4EBB-8EE1-982732B33CE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61462-4456-4DBD-A5C5-435B93C7CA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582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4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13" Type="http://schemas.openxmlformats.org/officeDocument/2006/relationships/oleObject" Target="../embeddings/oleObject66.bin"/><Relationship Id="rId18" Type="http://schemas.openxmlformats.org/officeDocument/2006/relationships/oleObject" Target="../embeddings/oleObject68.bin"/><Relationship Id="rId3" Type="http://schemas.openxmlformats.org/officeDocument/2006/relationships/oleObject" Target="../embeddings/oleObject61.bin"/><Relationship Id="rId21" Type="http://schemas.openxmlformats.org/officeDocument/2006/relationships/image" Target="../media/image107.jpg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102.wmf"/><Relationship Id="rId17" Type="http://schemas.openxmlformats.org/officeDocument/2006/relationships/image" Target="../media/image104.wmf"/><Relationship Id="rId2" Type="http://schemas.openxmlformats.org/officeDocument/2006/relationships/image" Target="../media/image96.emf"/><Relationship Id="rId16" Type="http://schemas.openxmlformats.org/officeDocument/2006/relationships/oleObject" Target="../embeddings/oleObject67.bin"/><Relationship Id="rId20" Type="http://schemas.openxmlformats.org/officeDocument/2006/relationships/image" Target="../media/image10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w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2.bin"/><Relationship Id="rId15" Type="http://schemas.openxmlformats.org/officeDocument/2006/relationships/image" Target="../media/image51.png"/><Relationship Id="rId10" Type="http://schemas.openxmlformats.org/officeDocument/2006/relationships/image" Target="../media/image101.wmf"/><Relationship Id="rId19" Type="http://schemas.openxmlformats.org/officeDocument/2006/relationships/image" Target="../media/image105.wmf"/><Relationship Id="rId4" Type="http://schemas.openxmlformats.org/officeDocument/2006/relationships/image" Target="../media/image98.wmf"/><Relationship Id="rId9" Type="http://schemas.openxmlformats.org/officeDocument/2006/relationships/oleObject" Target="../embeddings/oleObject64.bin"/><Relationship Id="rId14" Type="http://schemas.openxmlformats.org/officeDocument/2006/relationships/image" Target="../media/image10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wmf"/><Relationship Id="rId13" Type="http://schemas.openxmlformats.org/officeDocument/2006/relationships/oleObject" Target="../embeddings/oleObject74.bin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12" Type="http://schemas.openxmlformats.org/officeDocument/2006/relationships/image" Target="../media/image112.wmf"/><Relationship Id="rId17" Type="http://schemas.openxmlformats.org/officeDocument/2006/relationships/image" Target="../media/image107.jpg"/><Relationship Id="rId2" Type="http://schemas.openxmlformats.org/officeDocument/2006/relationships/image" Target="../media/image96.emf"/><Relationship Id="rId16" Type="http://schemas.openxmlformats.org/officeDocument/2006/relationships/image" Target="../media/image10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wmf"/><Relationship Id="rId11" Type="http://schemas.openxmlformats.org/officeDocument/2006/relationships/oleObject" Target="../embeddings/oleObject73.bin"/><Relationship Id="rId5" Type="http://schemas.openxmlformats.org/officeDocument/2006/relationships/oleObject" Target="../embeddings/oleObject70.bin"/><Relationship Id="rId15" Type="http://schemas.openxmlformats.org/officeDocument/2006/relationships/image" Target="../media/image114.emf"/><Relationship Id="rId10" Type="http://schemas.openxmlformats.org/officeDocument/2006/relationships/image" Target="../media/image111.wmf"/><Relationship Id="rId4" Type="http://schemas.openxmlformats.org/officeDocument/2006/relationships/image" Target="../media/image108.wmf"/><Relationship Id="rId9" Type="http://schemas.openxmlformats.org/officeDocument/2006/relationships/oleObject" Target="../embeddings/oleObject72.bin"/><Relationship Id="rId14" Type="http://schemas.openxmlformats.org/officeDocument/2006/relationships/image" Target="../media/image113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13" Type="http://schemas.openxmlformats.org/officeDocument/2006/relationships/image" Target="../media/image106.gif"/><Relationship Id="rId3" Type="http://schemas.openxmlformats.org/officeDocument/2006/relationships/image" Target="../media/image114.emf"/><Relationship Id="rId7" Type="http://schemas.openxmlformats.org/officeDocument/2006/relationships/oleObject" Target="../embeddings/oleObject77.bin"/><Relationship Id="rId12" Type="http://schemas.openxmlformats.org/officeDocument/2006/relationships/image" Target="../media/image107.jpg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6.bin"/><Relationship Id="rId11" Type="http://schemas.openxmlformats.org/officeDocument/2006/relationships/image" Target="../media/image117.png"/><Relationship Id="rId5" Type="http://schemas.openxmlformats.org/officeDocument/2006/relationships/image" Target="../media/image115.wmf"/><Relationship Id="rId10" Type="http://schemas.openxmlformats.org/officeDocument/2006/relationships/oleObject" Target="../embeddings/oleObject79.bin"/><Relationship Id="rId4" Type="http://schemas.openxmlformats.org/officeDocument/2006/relationships/oleObject" Target="../embeddings/oleObject75.bin"/><Relationship Id="rId9" Type="http://schemas.openxmlformats.org/officeDocument/2006/relationships/image" Target="../media/image11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oleObject" Target="../embeddings/oleObject3.bin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6.wmf"/><Relationship Id="rId2" Type="http://schemas.openxmlformats.org/officeDocument/2006/relationships/image" Target="../media/image5.jpe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2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oleObject" Target="../embeddings/oleObject2.bin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5.emf"/><Relationship Id="rId28" Type="http://schemas.openxmlformats.org/officeDocument/2006/relationships/oleObject" Target="../embeddings/oleObject4.bin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31" Type="http://schemas.openxmlformats.org/officeDocument/2006/relationships/image" Target="../media/image29.wmf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oleObject" Target="../embeddings/oleObject1.bin"/><Relationship Id="rId27" Type="http://schemas.openxmlformats.org/officeDocument/2006/relationships/image" Target="../media/image27.emf"/><Relationship Id="rId30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oleObject" Target="../embeddings/oleObject8.bin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31.emf"/><Relationship Id="rId2" Type="http://schemas.openxmlformats.org/officeDocument/2006/relationships/image" Target="../media/image5.jpe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oleObject" Target="../embeddings/oleObject7.bin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30.emf"/><Relationship Id="rId28" Type="http://schemas.openxmlformats.org/officeDocument/2006/relationships/oleObject" Target="../embeddings/oleObject9.bin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31" Type="http://schemas.openxmlformats.org/officeDocument/2006/relationships/image" Target="../media/image34.emf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oleObject" Target="../embeddings/oleObject6.bin"/><Relationship Id="rId27" Type="http://schemas.openxmlformats.org/officeDocument/2006/relationships/image" Target="../media/image32.emf"/><Relationship Id="rId30" Type="http://schemas.openxmlformats.org/officeDocument/2006/relationships/oleObject" Target="../embeddings/oleObject10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image" Target="../media/image42.wmf"/><Relationship Id="rId18" Type="http://schemas.openxmlformats.org/officeDocument/2006/relationships/image" Target="../media/image46.emf"/><Relationship Id="rId3" Type="http://schemas.openxmlformats.org/officeDocument/2006/relationships/image" Target="../media/image36.jpeg"/><Relationship Id="rId7" Type="http://schemas.openxmlformats.org/officeDocument/2006/relationships/image" Target="../media/image38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45.emf"/><Relationship Id="rId2" Type="http://schemas.openxmlformats.org/officeDocument/2006/relationships/image" Target="../media/image35.gif"/><Relationship Id="rId16" Type="http://schemas.openxmlformats.org/officeDocument/2006/relationships/image" Target="../media/image44.wmf"/><Relationship Id="rId20" Type="http://schemas.openxmlformats.org/officeDocument/2006/relationships/image" Target="../media/image47.wmf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41.wmf"/><Relationship Id="rId5" Type="http://schemas.openxmlformats.org/officeDocument/2006/relationships/image" Target="../media/image37.wmf"/><Relationship Id="rId15" Type="http://schemas.openxmlformats.org/officeDocument/2006/relationships/oleObject" Target="../embeddings/oleObject15.bin"/><Relationship Id="rId10" Type="http://schemas.openxmlformats.org/officeDocument/2006/relationships/oleObject" Target="../embeddings/oleObject13.bin"/><Relationship Id="rId19" Type="http://schemas.openxmlformats.org/officeDocument/2006/relationships/oleObject" Target="../embeddings/oleObject16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40.emf"/><Relationship Id="rId14" Type="http://schemas.openxmlformats.org/officeDocument/2006/relationships/image" Target="../media/image4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7.bin"/><Relationship Id="rId7" Type="http://schemas.openxmlformats.org/officeDocument/2006/relationships/image" Target="../media/image51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49.wmf"/><Relationship Id="rId9" Type="http://schemas.openxmlformats.org/officeDocument/2006/relationships/image" Target="../media/image5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25.bin"/><Relationship Id="rId18" Type="http://schemas.openxmlformats.org/officeDocument/2006/relationships/image" Target="../media/image61.wmf"/><Relationship Id="rId26" Type="http://schemas.openxmlformats.org/officeDocument/2006/relationships/image" Target="../media/image64.wmf"/><Relationship Id="rId3" Type="http://schemas.openxmlformats.org/officeDocument/2006/relationships/oleObject" Target="../embeddings/oleObject20.bin"/><Relationship Id="rId21" Type="http://schemas.openxmlformats.org/officeDocument/2006/relationships/oleObject" Target="../embeddings/oleObject29.bin"/><Relationship Id="rId34" Type="http://schemas.openxmlformats.org/officeDocument/2006/relationships/image" Target="../media/image68.wmf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58.wmf"/><Relationship Id="rId17" Type="http://schemas.openxmlformats.org/officeDocument/2006/relationships/oleObject" Target="../embeddings/oleObject27.bin"/><Relationship Id="rId25" Type="http://schemas.openxmlformats.org/officeDocument/2006/relationships/oleObject" Target="../embeddings/oleObject32.bin"/><Relationship Id="rId33" Type="http://schemas.openxmlformats.org/officeDocument/2006/relationships/oleObject" Target="../embeddings/oleObject36.bin"/><Relationship Id="rId2" Type="http://schemas.openxmlformats.org/officeDocument/2006/relationships/image" Target="../media/image53.emf"/><Relationship Id="rId16" Type="http://schemas.openxmlformats.org/officeDocument/2006/relationships/image" Target="../media/image60.wmf"/><Relationship Id="rId20" Type="http://schemas.openxmlformats.org/officeDocument/2006/relationships/image" Target="../media/image62.wmf"/><Relationship Id="rId29" Type="http://schemas.openxmlformats.org/officeDocument/2006/relationships/oleObject" Target="../embeddings/oleObject3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24.bin"/><Relationship Id="rId24" Type="http://schemas.openxmlformats.org/officeDocument/2006/relationships/oleObject" Target="../embeddings/oleObject31.bin"/><Relationship Id="rId32" Type="http://schemas.openxmlformats.org/officeDocument/2006/relationships/image" Target="../media/image67.wmf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6.bin"/><Relationship Id="rId23" Type="http://schemas.openxmlformats.org/officeDocument/2006/relationships/oleObject" Target="../embeddings/oleObject30.bin"/><Relationship Id="rId28" Type="http://schemas.openxmlformats.org/officeDocument/2006/relationships/image" Target="../media/image65.wmf"/><Relationship Id="rId10" Type="http://schemas.openxmlformats.org/officeDocument/2006/relationships/image" Target="../media/image57.wmf"/><Relationship Id="rId19" Type="http://schemas.openxmlformats.org/officeDocument/2006/relationships/oleObject" Target="../embeddings/oleObject28.bin"/><Relationship Id="rId31" Type="http://schemas.openxmlformats.org/officeDocument/2006/relationships/oleObject" Target="../embeddings/oleObject35.bin"/><Relationship Id="rId4" Type="http://schemas.openxmlformats.org/officeDocument/2006/relationships/image" Target="../media/image54.w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59.wmf"/><Relationship Id="rId22" Type="http://schemas.openxmlformats.org/officeDocument/2006/relationships/image" Target="../media/image63.wmf"/><Relationship Id="rId27" Type="http://schemas.openxmlformats.org/officeDocument/2006/relationships/oleObject" Target="../embeddings/oleObject33.bin"/><Relationship Id="rId30" Type="http://schemas.openxmlformats.org/officeDocument/2006/relationships/image" Target="../media/image6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13" Type="http://schemas.openxmlformats.org/officeDocument/2006/relationships/oleObject" Target="../embeddings/oleObject42.bin"/><Relationship Id="rId18" Type="http://schemas.openxmlformats.org/officeDocument/2006/relationships/image" Target="../media/image76.wmf"/><Relationship Id="rId26" Type="http://schemas.openxmlformats.org/officeDocument/2006/relationships/oleObject" Target="../embeddings/oleObject49.bin"/><Relationship Id="rId3" Type="http://schemas.openxmlformats.org/officeDocument/2006/relationships/oleObject" Target="../embeddings/oleObject37.bin"/><Relationship Id="rId21" Type="http://schemas.openxmlformats.org/officeDocument/2006/relationships/oleObject" Target="../embeddings/oleObject46.bin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60.wmf"/><Relationship Id="rId17" Type="http://schemas.openxmlformats.org/officeDocument/2006/relationships/oleObject" Target="../embeddings/oleObject44.bin"/><Relationship Id="rId25" Type="http://schemas.openxmlformats.org/officeDocument/2006/relationships/image" Target="../media/image79.wmf"/><Relationship Id="rId2" Type="http://schemas.openxmlformats.org/officeDocument/2006/relationships/image" Target="../media/image69.emf"/><Relationship Id="rId16" Type="http://schemas.openxmlformats.org/officeDocument/2006/relationships/image" Target="../media/image75.wmf"/><Relationship Id="rId20" Type="http://schemas.openxmlformats.org/officeDocument/2006/relationships/image" Target="../media/image77.wmf"/><Relationship Id="rId29" Type="http://schemas.openxmlformats.org/officeDocument/2006/relationships/image" Target="../media/image8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wmf"/><Relationship Id="rId11" Type="http://schemas.openxmlformats.org/officeDocument/2006/relationships/oleObject" Target="../embeddings/oleObject41.bin"/><Relationship Id="rId24" Type="http://schemas.openxmlformats.org/officeDocument/2006/relationships/oleObject" Target="../embeddings/oleObject48.bin"/><Relationship Id="rId5" Type="http://schemas.openxmlformats.org/officeDocument/2006/relationships/oleObject" Target="../embeddings/oleObject38.bin"/><Relationship Id="rId15" Type="http://schemas.openxmlformats.org/officeDocument/2006/relationships/oleObject" Target="../embeddings/oleObject43.bin"/><Relationship Id="rId23" Type="http://schemas.openxmlformats.org/officeDocument/2006/relationships/image" Target="../media/image78.wmf"/><Relationship Id="rId28" Type="http://schemas.openxmlformats.org/officeDocument/2006/relationships/oleObject" Target="../embeddings/oleObject50.bin"/><Relationship Id="rId10" Type="http://schemas.openxmlformats.org/officeDocument/2006/relationships/image" Target="../media/image73.wmf"/><Relationship Id="rId19" Type="http://schemas.openxmlformats.org/officeDocument/2006/relationships/oleObject" Target="../embeddings/oleObject45.bin"/><Relationship Id="rId31" Type="http://schemas.openxmlformats.org/officeDocument/2006/relationships/image" Target="../media/image82.wmf"/><Relationship Id="rId4" Type="http://schemas.openxmlformats.org/officeDocument/2006/relationships/image" Target="../media/image70.wmf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74.wmf"/><Relationship Id="rId22" Type="http://schemas.openxmlformats.org/officeDocument/2006/relationships/oleObject" Target="../embeddings/oleObject47.bin"/><Relationship Id="rId27" Type="http://schemas.openxmlformats.org/officeDocument/2006/relationships/image" Target="../media/image80.wmf"/><Relationship Id="rId30" Type="http://schemas.openxmlformats.org/officeDocument/2006/relationships/oleObject" Target="../embeddings/oleObject5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92.wmf"/><Relationship Id="rId3" Type="http://schemas.openxmlformats.org/officeDocument/2006/relationships/image" Target="../media/image84.emf"/><Relationship Id="rId21" Type="http://schemas.openxmlformats.org/officeDocument/2006/relationships/image" Target="../media/image93.wmf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89.wmf"/><Relationship Id="rId17" Type="http://schemas.openxmlformats.org/officeDocument/2006/relationships/oleObject" Target="../embeddings/oleObject58.bin"/><Relationship Id="rId2" Type="http://schemas.openxmlformats.org/officeDocument/2006/relationships/image" Target="../media/image83.emf"/><Relationship Id="rId16" Type="http://schemas.openxmlformats.org/officeDocument/2006/relationships/image" Target="../media/image91.wmf"/><Relationship Id="rId20" Type="http://schemas.openxmlformats.org/officeDocument/2006/relationships/oleObject" Target="../embeddings/oleObject59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wmf"/><Relationship Id="rId11" Type="http://schemas.openxmlformats.org/officeDocument/2006/relationships/oleObject" Target="../embeddings/oleObject55.bin"/><Relationship Id="rId24" Type="http://schemas.openxmlformats.org/officeDocument/2006/relationships/image" Target="../media/image95.gif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23" Type="http://schemas.openxmlformats.org/officeDocument/2006/relationships/image" Target="../media/image94.wmf"/><Relationship Id="rId10" Type="http://schemas.openxmlformats.org/officeDocument/2006/relationships/image" Target="../media/image88.wmf"/><Relationship Id="rId19" Type="http://schemas.openxmlformats.org/officeDocument/2006/relationships/image" Target="../media/image51.png"/><Relationship Id="rId4" Type="http://schemas.openxmlformats.org/officeDocument/2006/relationships/image" Target="../media/image85.e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90.wmf"/><Relationship Id="rId22" Type="http://schemas.openxmlformats.org/officeDocument/2006/relationships/oleObject" Target="../embeddings/oleObject60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0" y="36354"/>
            <a:ext cx="1682528" cy="17048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396" y="-46763"/>
            <a:ext cx="1970846" cy="16411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69184" y="76199"/>
            <a:ext cx="9398731" cy="697627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700" b="1" cap="all" dirty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 THCS NGUYỄN DU</a:t>
            </a:r>
          </a:p>
        </p:txBody>
      </p:sp>
      <p:sp>
        <p:nvSpPr>
          <p:cNvPr id="5" name="Rectangle 4"/>
          <p:cNvSpPr/>
          <p:nvPr/>
        </p:nvSpPr>
        <p:spPr>
          <a:xfrm>
            <a:off x="1961881" y="773826"/>
            <a:ext cx="7963437" cy="1727201"/>
          </a:xfrm>
          <a:prstGeom prst="rect">
            <a:avLst/>
          </a:prstGeom>
          <a:noFill/>
        </p:spPr>
        <p:txBody>
          <a:bodyPr wrap="square" lIns="121917" tIns="60958" rIns="121917" bIns="60958">
            <a:prstTxWarp prst="textCan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solidFill>
                  <a:srgbClr val="B3160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 HỌC 9</a:t>
            </a:r>
          </a:p>
        </p:txBody>
      </p:sp>
      <p:sp>
        <p:nvSpPr>
          <p:cNvPr id="6" name="Rectangle 5"/>
          <p:cNvSpPr/>
          <p:nvPr/>
        </p:nvSpPr>
        <p:spPr>
          <a:xfrm>
            <a:off x="151311" y="2242713"/>
            <a:ext cx="12014931" cy="1785100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u="sng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5400" b="1" u="sng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u="sng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5400" b="1" u="sng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5400" b="1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5400" b="1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5400" b="1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5400" b="1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5400" b="1" cap="all" dirty="0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all" dirty="0" err="1">
                <a:ln/>
                <a:solidFill>
                  <a:srgbClr val="190C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5400" b="1" cap="all" dirty="0">
              <a:ln/>
              <a:solidFill>
                <a:srgbClr val="190C5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43599" y="4122116"/>
            <a:ext cx="5453942" cy="1107992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</a:bodyPr>
          <a:lstStyle/>
          <a:p>
            <a:r>
              <a:rPr lang="en-US" sz="32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Gv</a:t>
            </a:r>
            <a:r>
              <a:rPr lang="en-US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vi-VN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ĐỖ THỊ THU HOA</a:t>
            </a:r>
            <a:endParaRPr lang="en-US" sz="32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b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Lớp</a:t>
            </a:r>
            <a:r>
              <a:rPr lang="en-US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vi-VN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9A4</a:t>
            </a:r>
            <a:endParaRPr lang="en-US" sz="32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9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3" y="2877072"/>
            <a:ext cx="4382993" cy="284143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690231" y="1068619"/>
            <a:ext cx="4644049" cy="434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818050" y="1049348"/>
            <a:ext cx="2267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 CM:                                         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1782012"/>
              </p:ext>
            </p:extLst>
          </p:nvPr>
        </p:nvGraphicFramePr>
        <p:xfrm>
          <a:off x="5864225" y="1052513"/>
          <a:ext cx="19939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17440" imgH="228600" progId="Equation.DSMT4">
                  <p:embed/>
                </p:oleObj>
              </mc:Choice>
              <mc:Fallback>
                <p:oleObj name="Equation" r:id="rId3" imgW="11174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4225" y="1052513"/>
                        <a:ext cx="1993900" cy="4286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4242413"/>
              </p:ext>
            </p:extLst>
          </p:nvPr>
        </p:nvGraphicFramePr>
        <p:xfrm>
          <a:off x="4895098" y="5236637"/>
          <a:ext cx="2735263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68200" imgH="203040" progId="Equation.DSMT4">
                  <p:embed/>
                </p:oleObj>
              </mc:Choice>
              <mc:Fallback>
                <p:oleObj name="Equation" r:id="rId5" imgW="116820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5098" y="5236637"/>
                        <a:ext cx="2735263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4673653" y="1569407"/>
            <a:ext cx="52865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1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27776"/>
              </p:ext>
            </p:extLst>
          </p:nvPr>
        </p:nvGraphicFramePr>
        <p:xfrm>
          <a:off x="5609428" y="1601597"/>
          <a:ext cx="109855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69800" imgH="177480" progId="Equation.DSMT4">
                  <p:embed/>
                </p:oleObj>
              </mc:Choice>
              <mc:Fallback>
                <p:oleObj name="Equation" r:id="rId7" imgW="46980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9428" y="1601597"/>
                        <a:ext cx="1098550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5586273"/>
              </p:ext>
            </p:extLst>
          </p:nvPr>
        </p:nvGraphicFramePr>
        <p:xfrm>
          <a:off x="7037176" y="1608372"/>
          <a:ext cx="1100138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69800" imgH="164880" progId="Equation.DSMT4">
                  <p:embed/>
                </p:oleObj>
              </mc:Choice>
              <mc:Fallback>
                <p:oleObj name="Equation" r:id="rId9" imgW="46980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7176" y="1608372"/>
                        <a:ext cx="1100138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9603060"/>
              </p:ext>
            </p:extLst>
          </p:nvPr>
        </p:nvGraphicFramePr>
        <p:xfrm>
          <a:off x="5011738" y="2105025"/>
          <a:ext cx="2239962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104840" imgH="622080" progId="Equation.DSMT4">
                  <p:embed/>
                </p:oleObj>
              </mc:Choice>
              <mc:Fallback>
                <p:oleObj name="Equation" r:id="rId11" imgW="1104840" imgH="622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1738" y="2105025"/>
                        <a:ext cx="2239962" cy="13144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6"/>
          <p:cNvSpPr txBox="1">
            <a:spLocks noChangeArrowheads="1"/>
          </p:cNvSpPr>
          <p:nvPr/>
        </p:nvSpPr>
        <p:spPr bwMode="auto">
          <a:xfrm>
            <a:off x="7206136" y="2877072"/>
            <a:ext cx="49349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AC) </a:t>
            </a:r>
          </a:p>
        </p:txBody>
      </p:sp>
      <p:graphicFrame>
        <p:nvGraphicFramePr>
          <p:cNvPr id="19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4281479"/>
              </p:ext>
            </p:extLst>
          </p:nvPr>
        </p:nvGraphicFramePr>
        <p:xfrm>
          <a:off x="4956245" y="3703908"/>
          <a:ext cx="1516063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647640" imgH="177480" progId="Equation.DSMT4">
                  <p:embed/>
                </p:oleObj>
              </mc:Choice>
              <mc:Fallback>
                <p:oleObj name="Equation" r:id="rId13" imgW="64764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6245" y="3703908"/>
                        <a:ext cx="1516063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19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2" r="16232" b="18666"/>
          <a:stretch>
            <a:fillRect/>
          </a:stretch>
        </p:blipFill>
        <p:spPr bwMode="auto">
          <a:xfrm>
            <a:off x="6446166" y="3713750"/>
            <a:ext cx="412839" cy="33816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4594690"/>
              </p:ext>
            </p:extLst>
          </p:nvPr>
        </p:nvGraphicFramePr>
        <p:xfrm>
          <a:off x="6859005" y="3689323"/>
          <a:ext cx="2112963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901440" imgH="203040" progId="Equation.DSMT4">
                  <p:embed/>
                </p:oleObj>
              </mc:Choice>
              <mc:Fallback>
                <p:oleObj name="Equation" r:id="rId16" imgW="90144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9005" y="3689323"/>
                        <a:ext cx="2112963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6139249"/>
              </p:ext>
            </p:extLst>
          </p:nvPr>
        </p:nvGraphicFramePr>
        <p:xfrm>
          <a:off x="4942641" y="4222002"/>
          <a:ext cx="2143125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914400" imgH="393480" progId="Equation.DSMT4">
                  <p:embed/>
                </p:oleObj>
              </mc:Choice>
              <mc:Fallback>
                <p:oleObj name="Equation" r:id="rId18" imgW="9144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2641" y="4222002"/>
                        <a:ext cx="2143125" cy="92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6"/>
          <p:cNvSpPr txBox="1">
            <a:spLocks noChangeArrowheads="1"/>
          </p:cNvSpPr>
          <p:nvPr/>
        </p:nvSpPr>
        <p:spPr bwMode="auto">
          <a:xfrm>
            <a:off x="7011764" y="4426658"/>
            <a:ext cx="49349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tsđd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896" y="768176"/>
            <a:ext cx="1417211" cy="141721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2957"/>
            <a:ext cx="1646557" cy="1719557"/>
          </a:xfrm>
          <a:prstGeom prst="rect">
            <a:avLst/>
          </a:prstGeom>
        </p:spPr>
      </p:pic>
      <p:sp>
        <p:nvSpPr>
          <p:cNvPr id="4" name="Text Box 20">
            <a:extLst>
              <a:ext uri="{FF2B5EF4-FFF2-40B4-BE49-F238E27FC236}">
                <a16:creationId xmlns:a16="http://schemas.microsoft.com/office/drawing/2014/main" id="{88326A04-ED81-DE00-23C5-5EA975D7B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084" y="92237"/>
            <a:ext cx="8802806" cy="5238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vi-VN" altLang="en-US" sz="28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CHUYÊN ĐỀ: CÁC LOẠI GÓC VỚI ĐƯỜNG TRÒN</a:t>
            </a:r>
            <a:endParaRPr lang="en-US" altLang="en-US" sz="2800" b="1" dirty="0">
              <a:solidFill>
                <a:srgbClr val="0066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7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4" grpId="0"/>
      <p:bldP spid="18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3" y="2877072"/>
            <a:ext cx="4382993" cy="2841435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5585746" y="1213603"/>
            <a:ext cx="4644049" cy="43406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593002" y="1181137"/>
            <a:ext cx="2267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 CM:                                         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6"/>
          <p:cNvSpPr txBox="1">
            <a:spLocks noChangeArrowheads="1"/>
          </p:cNvSpPr>
          <p:nvPr/>
        </p:nvSpPr>
        <p:spPr bwMode="auto">
          <a:xfrm>
            <a:off x="5728453" y="1637080"/>
            <a:ext cx="24636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595529"/>
              </p:ext>
            </p:extLst>
          </p:nvPr>
        </p:nvGraphicFramePr>
        <p:xfrm>
          <a:off x="5516390" y="2118363"/>
          <a:ext cx="2420938" cy="1154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93760" imgH="545760" progId="Equation.DSMT4">
                  <p:embed/>
                </p:oleObj>
              </mc:Choice>
              <mc:Fallback>
                <p:oleObj name="Equation" r:id="rId3" imgW="1193760" imgH="5457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6390" y="2118363"/>
                        <a:ext cx="2420938" cy="1154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6"/>
          <p:cNvSpPr txBox="1">
            <a:spLocks noChangeArrowheads="1"/>
          </p:cNvSpPr>
          <p:nvPr/>
        </p:nvSpPr>
        <p:spPr bwMode="auto">
          <a:xfrm>
            <a:off x="7315789" y="2682937"/>
            <a:ext cx="46795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graphicFrame>
        <p:nvGraphicFramePr>
          <p:cNvPr id="3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341117"/>
              </p:ext>
            </p:extLst>
          </p:nvPr>
        </p:nvGraphicFramePr>
        <p:xfrm>
          <a:off x="5505410" y="3454921"/>
          <a:ext cx="446087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0440" imgH="152280" progId="Equation.DSMT4">
                  <p:embed/>
                </p:oleObj>
              </mc:Choice>
              <mc:Fallback>
                <p:oleObj name="Equation" r:id="rId5" imgW="190440" imgH="152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5410" y="3454921"/>
                        <a:ext cx="446087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6"/>
          <p:cNvSpPr txBox="1">
            <a:spLocks noChangeArrowheads="1"/>
          </p:cNvSpPr>
          <p:nvPr/>
        </p:nvSpPr>
        <p:spPr bwMode="auto">
          <a:xfrm>
            <a:off x="5951497" y="3387980"/>
            <a:ext cx="49349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614944" y="1183180"/>
            <a:ext cx="29434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 . MH = MC .MD </a:t>
            </a:r>
            <a:endParaRPr lang="en-US" sz="2400" dirty="0"/>
          </a:p>
        </p:txBody>
      </p:sp>
      <p:graphicFrame>
        <p:nvGraphicFramePr>
          <p:cNvPr id="33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6020704"/>
              </p:ext>
            </p:extLst>
          </p:nvPr>
        </p:nvGraphicFramePr>
        <p:xfrm>
          <a:off x="5505410" y="3871769"/>
          <a:ext cx="196215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38080" imgH="177480" progId="Equation.DSMT4">
                  <p:embed/>
                </p:oleObj>
              </mc:Choice>
              <mc:Fallback>
                <p:oleObj name="Equation" r:id="rId7" imgW="83808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5410" y="3871769"/>
                        <a:ext cx="1962150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6"/>
          <p:cNvSpPr txBox="1">
            <a:spLocks noChangeArrowheads="1"/>
          </p:cNvSpPr>
          <p:nvPr/>
        </p:nvSpPr>
        <p:spPr bwMode="auto">
          <a:xfrm>
            <a:off x="7411325" y="3865352"/>
            <a:ext cx="9275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5326343" y="4349932"/>
            <a:ext cx="528413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∆MAO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AH </a:t>
            </a:r>
            <a:r>
              <a:rPr lang="en-US" alt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3659362"/>
              </p:ext>
            </p:extLst>
          </p:nvPr>
        </p:nvGraphicFramePr>
        <p:xfrm>
          <a:off x="5454184" y="4879063"/>
          <a:ext cx="3449638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473120" imgH="228600" progId="Equation.DSMT4">
                  <p:embed/>
                </p:oleObj>
              </mc:Choice>
              <mc:Fallback>
                <p:oleObj name="Equation" r:id="rId9" imgW="14731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4184" y="4879063"/>
                        <a:ext cx="3449638" cy="534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3329688"/>
              </p:ext>
            </p:extLst>
          </p:nvPr>
        </p:nvGraphicFramePr>
        <p:xfrm>
          <a:off x="6277671" y="5444060"/>
          <a:ext cx="309245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320480" imgH="228600" progId="Equation.DSMT4">
                  <p:embed/>
                </p:oleObj>
              </mc:Choice>
              <mc:Fallback>
                <p:oleObj name="Equation" r:id="rId11" imgW="13204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7671" y="5444060"/>
                        <a:ext cx="3092450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6"/>
          <p:cNvSpPr txBox="1">
            <a:spLocks noChangeArrowheads="1"/>
          </p:cNvSpPr>
          <p:nvPr/>
        </p:nvSpPr>
        <p:spPr bwMode="auto">
          <a:xfrm>
            <a:off x="5495041" y="5481516"/>
            <a:ext cx="24636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8219603"/>
              </p:ext>
            </p:extLst>
          </p:nvPr>
        </p:nvGraphicFramePr>
        <p:xfrm>
          <a:off x="5585746" y="6046513"/>
          <a:ext cx="452120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930320" imgH="228600" progId="Equation.DSMT4">
                  <p:embed/>
                </p:oleObj>
              </mc:Choice>
              <mc:Fallback>
                <p:oleObj name="Equation" r:id="rId13" imgW="19303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5746" y="6046513"/>
                        <a:ext cx="4521200" cy="534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" name="Picture 3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712" y="2877071"/>
            <a:ext cx="4382993" cy="284143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896" y="768176"/>
            <a:ext cx="1417211" cy="1417211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366320" y="663341"/>
            <a:ext cx="10500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 Gọi H là giao điểm của MO và AB . Chứng minh : MO . MH = MC .MD  </a:t>
            </a:r>
          </a:p>
          <a:p>
            <a:endParaRPr lang="en-US" b="1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2957"/>
            <a:ext cx="1646557" cy="1719557"/>
          </a:xfrm>
          <a:prstGeom prst="rect">
            <a:avLst/>
          </a:prstGeom>
        </p:spPr>
      </p:pic>
      <p:sp>
        <p:nvSpPr>
          <p:cNvPr id="3" name="Text Box 20">
            <a:extLst>
              <a:ext uri="{FF2B5EF4-FFF2-40B4-BE49-F238E27FC236}">
                <a16:creationId xmlns:a16="http://schemas.microsoft.com/office/drawing/2014/main" id="{AD4113F7-EE2E-67C0-1010-08767F740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084" y="92237"/>
            <a:ext cx="8802806" cy="5238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vi-VN" altLang="en-US" sz="28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CHUYÊN ĐỀ: CÁC LOẠI GÓC VỚI ĐƯỜNG TRÒN</a:t>
            </a:r>
            <a:endParaRPr lang="en-US" altLang="en-US" sz="2800" b="1" dirty="0">
              <a:solidFill>
                <a:srgbClr val="0066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77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  <p:bldP spid="27" grpId="0"/>
      <p:bldP spid="29" grpId="0"/>
      <p:bldP spid="31" grpId="0"/>
      <p:bldP spid="32" grpId="0"/>
      <p:bldP spid="34" grpId="0"/>
      <p:bldP spid="38" grpId="0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3" y="2877072"/>
            <a:ext cx="4382993" cy="284143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2" y="2877071"/>
            <a:ext cx="4382993" cy="2841435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941861" y="1144513"/>
            <a:ext cx="9285085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 CM: </a:t>
            </a:r>
            <a:r>
              <a:rPr lang="vi-VN" sz="2400" dirty="0"/>
              <a:t>Chứng minh: 5 điểm O, N, A , M ,B cùng thuộc 1 đường tròn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4750108" y="3561359"/>
            <a:ext cx="6407118" cy="2492487"/>
            <a:chOff x="354712" y="7295467"/>
            <a:chExt cx="5900503" cy="2492487"/>
          </a:xfrm>
        </p:grpSpPr>
        <p:sp>
          <p:nvSpPr>
            <p:cNvPr id="51" name="TextBox 50"/>
            <p:cNvSpPr txBox="1"/>
            <p:nvPr/>
          </p:nvSpPr>
          <p:spPr>
            <a:xfrm flipH="1">
              <a:off x="779742" y="7295467"/>
              <a:ext cx="51308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 ,M , N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thuộc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tròn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đk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OM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23448" y="9326289"/>
              <a:ext cx="55317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O, A , M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thuộc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tròn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đk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OM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17420" y="8294087"/>
              <a:ext cx="49574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O, B, M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thuộc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tròn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đk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OM</a:t>
              </a:r>
            </a:p>
          </p:txBody>
        </p:sp>
        <p:graphicFrame>
          <p:nvGraphicFramePr>
            <p:cNvPr id="54" name="Object 5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33602116"/>
                </p:ext>
              </p:extLst>
            </p:nvPr>
          </p:nvGraphicFramePr>
          <p:xfrm>
            <a:off x="354712" y="7350474"/>
            <a:ext cx="561063" cy="4066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90440" imgH="152280" progId="Equation.DSMT4">
                    <p:embed/>
                  </p:oleObj>
                </mc:Choice>
                <mc:Fallback>
                  <p:oleObj name="Equation" r:id="rId4" imgW="190440" imgH="1522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54712" y="7350474"/>
                          <a:ext cx="561063" cy="40665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5" name="Rectangle 8"/>
          <p:cNvSpPr>
            <a:spLocks noChangeArrowheads="1"/>
          </p:cNvSpPr>
          <p:nvPr/>
        </p:nvSpPr>
        <p:spPr bwMode="auto">
          <a:xfrm>
            <a:off x="4495681" y="3058067"/>
            <a:ext cx="27751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∆ONM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8"/>
          <p:cNvSpPr>
            <a:spLocks noChangeArrowheads="1"/>
          </p:cNvSpPr>
          <p:nvPr/>
        </p:nvSpPr>
        <p:spPr bwMode="auto">
          <a:xfrm>
            <a:off x="4495681" y="5064416"/>
            <a:ext cx="27581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∆OAM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8"/>
          <p:cNvSpPr>
            <a:spLocks noChangeArrowheads="1"/>
          </p:cNvSpPr>
          <p:nvPr/>
        </p:nvSpPr>
        <p:spPr bwMode="auto">
          <a:xfrm>
            <a:off x="4530947" y="4035122"/>
            <a:ext cx="273985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∆OBM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8" name="Objec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363680"/>
              </p:ext>
            </p:extLst>
          </p:nvPr>
        </p:nvGraphicFramePr>
        <p:xfrm>
          <a:off x="4711092" y="4602751"/>
          <a:ext cx="609236" cy="403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0440" imgH="152280" progId="Equation.DSMT4">
                  <p:embed/>
                </p:oleObj>
              </mc:Choice>
              <mc:Fallback>
                <p:oleObj name="Equation" r:id="rId6" imgW="19044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11092" y="4602751"/>
                        <a:ext cx="609236" cy="4030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2923114"/>
              </p:ext>
            </p:extLst>
          </p:nvPr>
        </p:nvGraphicFramePr>
        <p:xfrm>
          <a:off x="4711092" y="5646420"/>
          <a:ext cx="609236" cy="376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90440" imgH="152280" progId="Equation.DSMT4">
                  <p:embed/>
                </p:oleObj>
              </mc:Choice>
              <mc:Fallback>
                <p:oleObj name="Equation" r:id="rId7" imgW="19044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11092" y="5646420"/>
                        <a:ext cx="609236" cy="376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4721309" y="1621957"/>
            <a:ext cx="5324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1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6889877"/>
              </p:ext>
            </p:extLst>
          </p:nvPr>
        </p:nvGraphicFramePr>
        <p:xfrm>
          <a:off x="4747046" y="2539602"/>
          <a:ext cx="17208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76240" imgH="203040" progId="Equation.DSMT4">
                  <p:embed/>
                </p:oleObj>
              </mc:Choice>
              <mc:Fallback>
                <p:oleObj name="Equation" r:id="rId8" imgW="8762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47046" y="2539602"/>
                        <a:ext cx="1720850" cy="463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TextBox 61"/>
          <p:cNvSpPr txBox="1"/>
          <p:nvPr/>
        </p:nvSpPr>
        <p:spPr>
          <a:xfrm flipH="1">
            <a:off x="6304129" y="2481127"/>
            <a:ext cx="5927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(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graphicFrame>
        <p:nvGraphicFramePr>
          <p:cNvPr id="63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2828744"/>
              </p:ext>
            </p:extLst>
          </p:nvPr>
        </p:nvGraphicFramePr>
        <p:xfrm>
          <a:off x="4721309" y="6193083"/>
          <a:ext cx="609236" cy="383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90440" imgH="152280" progId="Equation.DSMT4">
                  <p:embed/>
                </p:oleObj>
              </mc:Choice>
              <mc:Fallback>
                <p:oleObj name="Equation" r:id="rId10" imgW="19044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21309" y="6193083"/>
                        <a:ext cx="609236" cy="3832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TextBox 63"/>
          <p:cNvSpPr txBox="1"/>
          <p:nvPr/>
        </p:nvSpPr>
        <p:spPr>
          <a:xfrm>
            <a:off x="5126157" y="6159065"/>
            <a:ext cx="65770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điểm O, N, A , M ,B cùng thuộc 1 đường tròn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7" y="2874111"/>
            <a:ext cx="4383088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2957"/>
            <a:ext cx="1646557" cy="1719557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493" y="4265954"/>
            <a:ext cx="1417211" cy="1417211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79617" y="680236"/>
            <a:ext cx="11908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 Gọi N là trung điểm CD. Chứng minh: 5 điểm O, N, A , M ,B cùng thuộc 1 đường tròn.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20">
            <a:extLst>
              <a:ext uri="{FF2B5EF4-FFF2-40B4-BE49-F238E27FC236}">
                <a16:creationId xmlns:a16="http://schemas.microsoft.com/office/drawing/2014/main" id="{E88DF678-377D-E37D-984C-C394ECD6D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084" y="92237"/>
            <a:ext cx="8802806" cy="5238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vi-VN" altLang="en-US" sz="28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CHUYÊN ĐỀ: CÁC LOẠI GÓC VỚI ĐƯỜNG TRÒN</a:t>
            </a:r>
            <a:endParaRPr lang="en-US" altLang="en-US" sz="2800" b="1" dirty="0">
              <a:solidFill>
                <a:srgbClr val="0066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42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5" grpId="0"/>
      <p:bldP spid="56" grpId="0"/>
      <p:bldP spid="57" grpId="0"/>
      <p:bldP spid="60" grpId="0"/>
      <p:bldP spid="62" grpId="0"/>
      <p:bldP spid="64" grpId="0"/>
      <p:bldP spid="6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71900" y="87314"/>
            <a:ext cx="4643438" cy="523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FF0000"/>
                </a:solidFill>
              </a:rPr>
              <a:t>HƯỚNG DẪN HỌC Ở NHÀ</a:t>
            </a:r>
          </a:p>
        </p:txBody>
      </p:sp>
      <p:pic>
        <p:nvPicPr>
          <p:cNvPr id="37892" name="Content Placeholder 5" descr="Thank-You-Free-PNG-Image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42525" y="3401703"/>
            <a:ext cx="5759450" cy="4271962"/>
          </a:xfrm>
        </p:spPr>
      </p:pic>
      <p:sp>
        <p:nvSpPr>
          <p:cNvPr id="37893" name="Text Box 2"/>
          <p:cNvSpPr txBox="1">
            <a:spLocks noChangeArrowheads="1"/>
          </p:cNvSpPr>
          <p:nvPr/>
        </p:nvSpPr>
        <p:spPr bwMode="auto">
          <a:xfrm>
            <a:off x="2158726" y="1036725"/>
            <a:ext cx="852487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latin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Nắm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vững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khái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niệm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góc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tiếp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tuyến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dây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cung</a:t>
            </a:r>
            <a:r>
              <a:rPr lang="en-US" altLang="en-US" sz="2800" b="1" dirty="0"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góc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đỉnh</a:t>
            </a:r>
            <a:r>
              <a:rPr lang="en-US" altLang="en-US" sz="2800" b="1" dirty="0">
                <a:latin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bên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trong</a:t>
            </a:r>
            <a:r>
              <a:rPr lang="en-US" altLang="en-US" sz="2800" b="1" dirty="0"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bên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ngoài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tròn</a:t>
            </a:r>
            <a:r>
              <a:rPr lang="en-US" altLang="en-US" sz="2800" b="1" dirty="0">
                <a:latin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Mối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quan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hệ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góc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đó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với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đo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cung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bị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chắn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</a:p>
          <a:p>
            <a:pPr algn="just">
              <a:spcBef>
                <a:spcPct val="50000"/>
              </a:spcBef>
            </a:pPr>
            <a:r>
              <a:rPr lang="en-US" altLang="en-US" sz="2800" b="1" dirty="0">
                <a:latin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Đọc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mới</a:t>
            </a:r>
            <a:r>
              <a:rPr lang="en-US" altLang="en-US" sz="2800" b="1" dirty="0">
                <a:latin typeface="Times New Roman" panose="02020603050405020304" pitchFamily="18" charset="0"/>
              </a:rPr>
              <a:t> “ </a:t>
            </a:r>
            <a:r>
              <a:rPr lang="vi-VN" altLang="en-US" sz="2800" b="1" dirty="0">
                <a:latin typeface="Times New Roman" panose="02020603050405020304" pitchFamily="18" charset="0"/>
              </a:rPr>
              <a:t>Cung chứa góc</a:t>
            </a:r>
            <a:r>
              <a:rPr lang="en-US" altLang="en-US" sz="2800" b="1" dirty="0">
                <a:latin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0607163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6" name="Picture 6" descr="gocnoitie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1581">
            <a:off x="8730162" y="561873"/>
            <a:ext cx="1284829" cy="121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87" name="Picture 7" descr="image0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597" y="3276088"/>
            <a:ext cx="5348071" cy="1383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88" name="Picture 8" descr="image00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382" y="2232517"/>
            <a:ext cx="1359000" cy="1671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89" name="Picture 9" descr="image00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666" y="794537"/>
            <a:ext cx="1138483" cy="19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90" name="Picture 10" descr="image00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169" y="2284667"/>
            <a:ext cx="1265459" cy="71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91" name="Picture 11" descr="image00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1433" y="3366287"/>
            <a:ext cx="2412551" cy="3084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92" name="Picture 12" descr="image00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44" y="4650903"/>
            <a:ext cx="1046418" cy="173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93" name="Picture 13" descr="image00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07" y="5847956"/>
            <a:ext cx="1460172" cy="95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8" name="Picture 14" descr="image00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48" y="3721099"/>
            <a:ext cx="494992" cy="662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95" name="Picture 15" descr="image0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48" y="2711451"/>
            <a:ext cx="5335157" cy="2242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96" name="Picture 16" descr="image01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76" y="3088182"/>
            <a:ext cx="3282015" cy="301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97" name="Picture 17" descr="image01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88038">
            <a:off x="2734077" y="5261095"/>
            <a:ext cx="841487" cy="127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98" name="Picture 18" descr="image01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07031">
            <a:off x="2227574" y="4676569"/>
            <a:ext cx="737195" cy="134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0" name="Picture 20" descr="image01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76" y="1833367"/>
            <a:ext cx="981376" cy="1779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1" name="Picture 21" descr="image01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941" y="1138880"/>
            <a:ext cx="981377" cy="1123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2" name="Picture 22" descr="image01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900" y="1844272"/>
            <a:ext cx="1370913" cy="89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3" name="Picture 23" descr="image018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019" y="1267528"/>
            <a:ext cx="2931922" cy="3795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4" name="Picture 24" descr="image019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3" y="1465572"/>
            <a:ext cx="1753994" cy="1011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5" name="Picture 25" descr="image020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220" y="810617"/>
            <a:ext cx="923268" cy="119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6" name="Picture 26" descr="image001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154" y="4122582"/>
            <a:ext cx="1712955" cy="1143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1707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8402267"/>
              </p:ext>
            </p:extLst>
          </p:nvPr>
        </p:nvGraphicFramePr>
        <p:xfrm>
          <a:off x="3528839" y="5600999"/>
          <a:ext cx="2957021" cy="77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653575" imgH="434387" progId="Equation.DSMT4">
                  <p:embed/>
                </p:oleObj>
              </mc:Choice>
              <mc:Fallback>
                <p:oleObj name="Equation" r:id="rId22" imgW="1653575" imgH="434387" progId="Equation.DSMT4">
                  <p:embed/>
                  <p:pic>
                    <p:nvPicPr>
                      <p:cNvPr id="7170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8839" y="5600999"/>
                        <a:ext cx="2957021" cy="772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8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3628276"/>
              </p:ext>
            </p:extLst>
          </p:nvPr>
        </p:nvGraphicFramePr>
        <p:xfrm>
          <a:off x="5784850" y="766763"/>
          <a:ext cx="221297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409400" imgH="444240" progId="Equation.DSMT4">
                  <p:embed/>
                </p:oleObj>
              </mc:Choice>
              <mc:Fallback>
                <p:oleObj name="Equation" r:id="rId24" imgW="1409400" imgH="444240" progId="Equation.DSMT4">
                  <p:embed/>
                  <p:pic>
                    <p:nvPicPr>
                      <p:cNvPr id="7170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4850" y="766763"/>
                        <a:ext cx="2212975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0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9098799"/>
              </p:ext>
            </p:extLst>
          </p:nvPr>
        </p:nvGraphicFramePr>
        <p:xfrm>
          <a:off x="2143924" y="1955370"/>
          <a:ext cx="2286862" cy="505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005840" imgH="221011" progId="Equation.DSMT4">
                  <p:embed/>
                </p:oleObj>
              </mc:Choice>
              <mc:Fallback>
                <p:oleObj name="Equation" r:id="rId26" imgW="1005840" imgH="221011" progId="Equation.DSMT4">
                  <p:embed/>
                  <p:pic>
                    <p:nvPicPr>
                      <p:cNvPr id="7171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924" y="1955370"/>
                        <a:ext cx="2286862" cy="5050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1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4310902"/>
              </p:ext>
            </p:extLst>
          </p:nvPr>
        </p:nvGraphicFramePr>
        <p:xfrm>
          <a:off x="6497638" y="5749925"/>
          <a:ext cx="1982787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002960" imgH="444240" progId="Equation.DSMT4">
                  <p:embed/>
                </p:oleObj>
              </mc:Choice>
              <mc:Fallback>
                <p:oleObj name="Equation" r:id="rId28" imgW="1002960" imgH="444240" progId="Equation.DSMT4">
                  <p:embed/>
                  <p:pic>
                    <p:nvPicPr>
                      <p:cNvPr id="71711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7638" y="5749925"/>
                        <a:ext cx="1982787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2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353252"/>
              </p:ext>
            </p:extLst>
          </p:nvPr>
        </p:nvGraphicFramePr>
        <p:xfrm>
          <a:off x="7632700" y="2339975"/>
          <a:ext cx="1897063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1015920" imgH="444240" progId="Equation.DSMT4">
                  <p:embed/>
                </p:oleObj>
              </mc:Choice>
              <mc:Fallback>
                <p:oleObj name="Equation" r:id="rId30" imgW="1015920" imgH="444240" progId="Equation.DSMT4">
                  <p:embed/>
                  <p:pic>
                    <p:nvPicPr>
                      <p:cNvPr id="71712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2700" y="2339975"/>
                        <a:ext cx="1897063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713" name="Group 33"/>
          <p:cNvGrpSpPr>
            <a:grpSpLocks/>
          </p:cNvGrpSpPr>
          <p:nvPr/>
        </p:nvGrpSpPr>
        <p:grpSpPr bwMode="auto">
          <a:xfrm>
            <a:off x="7642878" y="4012083"/>
            <a:ext cx="1578081" cy="1633476"/>
            <a:chOff x="1284" y="1416"/>
            <a:chExt cx="758" cy="806"/>
          </a:xfrm>
        </p:grpSpPr>
        <p:grpSp>
          <p:nvGrpSpPr>
            <p:cNvPr id="43082" name="Group 34"/>
            <p:cNvGrpSpPr>
              <a:grpSpLocks/>
            </p:cNvGrpSpPr>
            <p:nvPr/>
          </p:nvGrpSpPr>
          <p:grpSpPr bwMode="auto">
            <a:xfrm>
              <a:off x="1284" y="1416"/>
              <a:ext cx="758" cy="756"/>
              <a:chOff x="1296" y="1488"/>
              <a:chExt cx="758" cy="756"/>
            </a:xfrm>
          </p:grpSpPr>
          <p:sp>
            <p:nvSpPr>
              <p:cNvPr id="43084" name="Oval 35"/>
              <p:cNvSpPr>
                <a:spLocks noChangeArrowheads="1"/>
              </p:cNvSpPr>
              <p:nvPr/>
            </p:nvSpPr>
            <p:spPr bwMode="auto">
              <a:xfrm>
                <a:off x="1296" y="1488"/>
                <a:ext cx="576" cy="576"/>
              </a:xfrm>
              <a:prstGeom prst="ellips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pSp>
            <p:nvGrpSpPr>
              <p:cNvPr id="43085" name="Group 36"/>
              <p:cNvGrpSpPr>
                <a:grpSpLocks/>
              </p:cNvGrpSpPr>
              <p:nvPr/>
            </p:nvGrpSpPr>
            <p:grpSpPr bwMode="auto">
              <a:xfrm>
                <a:off x="1425" y="1488"/>
                <a:ext cx="629" cy="756"/>
                <a:chOff x="1425" y="1488"/>
                <a:chExt cx="629" cy="756"/>
              </a:xfrm>
            </p:grpSpPr>
            <p:sp>
              <p:nvSpPr>
                <p:cNvPr id="43086" name="Line 37"/>
                <p:cNvSpPr>
                  <a:spLocks noChangeShapeType="1"/>
                </p:cNvSpPr>
                <p:nvPr/>
              </p:nvSpPr>
              <p:spPr bwMode="auto">
                <a:xfrm>
                  <a:off x="1440" y="2064"/>
                  <a:ext cx="576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87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1584" y="1488"/>
                  <a:ext cx="336" cy="576"/>
                </a:xfrm>
                <a:prstGeom prst="line">
                  <a:avLst/>
                </a:prstGeom>
                <a:noFill/>
                <a:ln w="22225">
                  <a:solidFill>
                    <a:srgbClr val="00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3088" name="Group 39"/>
                <p:cNvGrpSpPr>
                  <a:grpSpLocks/>
                </p:cNvGrpSpPr>
                <p:nvPr/>
              </p:nvGrpSpPr>
              <p:grpSpPr bwMode="auto">
                <a:xfrm>
                  <a:off x="1584" y="2004"/>
                  <a:ext cx="48" cy="48"/>
                  <a:chOff x="1392" y="2688"/>
                  <a:chExt cx="48" cy="48"/>
                </a:xfrm>
              </p:grpSpPr>
              <p:sp>
                <p:nvSpPr>
                  <p:cNvPr id="43097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2688"/>
                    <a:ext cx="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098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1440" y="2688"/>
                    <a:ext cx="0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3089" name="Line 42"/>
                <p:cNvSpPr>
                  <a:spLocks noChangeShapeType="1"/>
                </p:cNvSpPr>
                <p:nvPr/>
              </p:nvSpPr>
              <p:spPr bwMode="auto">
                <a:xfrm>
                  <a:off x="1584" y="177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90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516" y="1635"/>
                  <a:ext cx="152" cy="2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b="1">
                      <a:latin typeface=".VnTime" panose="020B7200000000000000" pitchFamily="34" charset="0"/>
                    </a:rPr>
                    <a:t>.</a:t>
                  </a:r>
                </a:p>
              </p:txBody>
            </p:sp>
            <p:sp>
              <p:nvSpPr>
                <p:cNvPr id="43091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425" y="1700"/>
                  <a:ext cx="185" cy="1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200">
                      <a:latin typeface=".VnTime" panose="020B7200000000000000" pitchFamily="34" charset="0"/>
                    </a:rPr>
                    <a:t>O</a:t>
                  </a:r>
                </a:p>
              </p:txBody>
            </p:sp>
            <p:sp>
              <p:nvSpPr>
                <p:cNvPr id="43092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1824" y="1504"/>
                  <a:ext cx="183" cy="2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400">
                      <a:latin typeface=".VnTime" panose="020B7200000000000000" pitchFamily="34" charset="0"/>
                    </a:rPr>
                    <a:t>B</a:t>
                  </a:r>
                </a:p>
              </p:txBody>
            </p:sp>
            <p:sp>
              <p:nvSpPr>
                <p:cNvPr id="43093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488" y="2060"/>
                  <a:ext cx="185" cy="1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200">
                      <a:latin typeface=".VnTime" panose="020B7200000000000000" pitchFamily="34" charset="0"/>
                    </a:rPr>
                    <a:t>A</a:t>
                  </a:r>
                </a:p>
              </p:txBody>
            </p:sp>
            <p:sp>
              <p:nvSpPr>
                <p:cNvPr id="43094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872" y="2017"/>
                  <a:ext cx="182" cy="2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600">
                      <a:latin typeface=".VnTime" panose="020B7200000000000000" pitchFamily="34" charset="0"/>
                    </a:rPr>
                    <a:t>x</a:t>
                  </a:r>
                </a:p>
              </p:txBody>
            </p:sp>
            <p:sp>
              <p:nvSpPr>
                <p:cNvPr id="43095" name="Freeform 48"/>
                <p:cNvSpPr>
                  <a:spLocks/>
                </p:cNvSpPr>
                <p:nvPr/>
              </p:nvSpPr>
              <p:spPr bwMode="auto">
                <a:xfrm rot="-8634244">
                  <a:off x="1632" y="1977"/>
                  <a:ext cx="65" cy="53"/>
                </a:xfrm>
                <a:custGeom>
                  <a:avLst/>
                  <a:gdLst>
                    <a:gd name="T0" fmla="*/ 0 w 113"/>
                    <a:gd name="T1" fmla="*/ 0 h 89"/>
                    <a:gd name="T2" fmla="*/ 37 w 113"/>
                    <a:gd name="T3" fmla="*/ 49 h 89"/>
                    <a:gd name="T4" fmla="*/ 63 w 113"/>
                    <a:gd name="T5" fmla="*/ 38 h 8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13" h="89">
                      <a:moveTo>
                        <a:pt x="0" y="0"/>
                      </a:moveTo>
                      <a:cubicBezTo>
                        <a:pt x="10" y="60"/>
                        <a:pt x="10" y="65"/>
                        <a:pt x="64" y="82"/>
                      </a:cubicBezTo>
                      <a:cubicBezTo>
                        <a:pt x="113" y="72"/>
                        <a:pt x="110" y="89"/>
                        <a:pt x="110" y="6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9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824" y="1776"/>
                  <a:ext cx="204" cy="20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400">
                      <a:latin typeface=".VnTime" panose="020B7200000000000000" pitchFamily="34" charset="0"/>
                    </a:rPr>
                    <a:t>m</a:t>
                  </a:r>
                </a:p>
              </p:txBody>
            </p:sp>
          </p:grpSp>
        </p:grpSp>
        <p:sp>
          <p:nvSpPr>
            <p:cNvPr id="43083" name="Text Box 50"/>
            <p:cNvSpPr txBox="1">
              <a:spLocks noChangeArrowheads="1"/>
            </p:cNvSpPr>
            <p:nvPr/>
          </p:nvSpPr>
          <p:spPr bwMode="auto">
            <a:xfrm>
              <a:off x="1631" y="1977"/>
              <a:ext cx="117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>
                <a:solidFill>
                  <a:srgbClr val="FF0000"/>
                </a:solidFill>
                <a:latin typeface=".VnTime" panose="020B7200000000000000" pitchFamily="34" charset="0"/>
              </a:endParaRPr>
            </a:p>
          </p:txBody>
        </p:sp>
      </p:grpSp>
      <p:grpSp>
        <p:nvGrpSpPr>
          <p:cNvPr id="71731" name="Group 51"/>
          <p:cNvGrpSpPr>
            <a:grpSpLocks/>
          </p:cNvGrpSpPr>
          <p:nvPr/>
        </p:nvGrpSpPr>
        <p:grpSpPr bwMode="auto">
          <a:xfrm>
            <a:off x="1852593" y="371073"/>
            <a:ext cx="1791821" cy="1811567"/>
            <a:chOff x="1284" y="588"/>
            <a:chExt cx="738" cy="833"/>
          </a:xfrm>
        </p:grpSpPr>
        <p:grpSp>
          <p:nvGrpSpPr>
            <p:cNvPr id="43071" name="Group 52"/>
            <p:cNvGrpSpPr>
              <a:grpSpLocks/>
            </p:cNvGrpSpPr>
            <p:nvPr/>
          </p:nvGrpSpPr>
          <p:grpSpPr bwMode="auto">
            <a:xfrm>
              <a:off x="1284" y="588"/>
              <a:ext cx="738" cy="731"/>
              <a:chOff x="1284" y="588"/>
              <a:chExt cx="738" cy="731"/>
            </a:xfrm>
          </p:grpSpPr>
          <p:sp>
            <p:nvSpPr>
              <p:cNvPr id="43073" name="Oval 53"/>
              <p:cNvSpPr>
                <a:spLocks noChangeArrowheads="1"/>
              </p:cNvSpPr>
              <p:nvPr/>
            </p:nvSpPr>
            <p:spPr bwMode="auto">
              <a:xfrm>
                <a:off x="1457" y="588"/>
                <a:ext cx="565" cy="561"/>
              </a:xfrm>
              <a:prstGeom prst="ellips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3074" name="Text Box 54"/>
              <p:cNvSpPr txBox="1">
                <a:spLocks noChangeArrowheads="1"/>
              </p:cNvSpPr>
              <p:nvPr/>
            </p:nvSpPr>
            <p:spPr bwMode="auto">
              <a:xfrm>
                <a:off x="1659" y="721"/>
                <a:ext cx="155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b="1">
                    <a:latin typeface=".VnTime" panose="020B7200000000000000" pitchFamily="34" charset="0"/>
                  </a:rPr>
                  <a:t>.</a:t>
                </a:r>
              </a:p>
            </p:txBody>
          </p:sp>
          <p:sp>
            <p:nvSpPr>
              <p:cNvPr id="43075" name="Text Box 55"/>
              <p:cNvSpPr txBox="1">
                <a:spLocks noChangeArrowheads="1"/>
              </p:cNvSpPr>
              <p:nvPr/>
            </p:nvSpPr>
            <p:spPr bwMode="auto">
              <a:xfrm>
                <a:off x="1680" y="743"/>
                <a:ext cx="195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O</a:t>
                </a:r>
              </a:p>
            </p:txBody>
          </p:sp>
          <p:sp>
            <p:nvSpPr>
              <p:cNvPr id="43076" name="Line 56"/>
              <p:cNvSpPr>
                <a:spLocks noChangeShapeType="1"/>
              </p:cNvSpPr>
              <p:nvPr/>
            </p:nvSpPr>
            <p:spPr bwMode="auto">
              <a:xfrm flipV="1">
                <a:off x="1321" y="869"/>
                <a:ext cx="411" cy="93"/>
              </a:xfrm>
              <a:prstGeom prst="line">
                <a:avLst/>
              </a:prstGeom>
              <a:noFill/>
              <a:ln w="22225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7" name="Line 57"/>
              <p:cNvSpPr>
                <a:spLocks noChangeShapeType="1"/>
              </p:cNvSpPr>
              <p:nvPr/>
            </p:nvSpPr>
            <p:spPr bwMode="auto">
              <a:xfrm flipH="1">
                <a:off x="1734" y="869"/>
                <a:ext cx="0" cy="374"/>
              </a:xfrm>
              <a:prstGeom prst="line">
                <a:avLst/>
              </a:prstGeom>
              <a:noFill/>
              <a:ln w="22225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78" name="Text Box 58"/>
              <p:cNvSpPr txBox="1">
                <a:spLocks noChangeArrowheads="1"/>
              </p:cNvSpPr>
              <p:nvPr/>
            </p:nvSpPr>
            <p:spPr bwMode="auto">
              <a:xfrm>
                <a:off x="1284" y="798"/>
                <a:ext cx="189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A</a:t>
                </a:r>
              </a:p>
            </p:txBody>
          </p:sp>
          <p:sp>
            <p:nvSpPr>
              <p:cNvPr id="43079" name="Text Box 59"/>
              <p:cNvSpPr txBox="1">
                <a:spLocks noChangeArrowheads="1"/>
              </p:cNvSpPr>
              <p:nvPr/>
            </p:nvSpPr>
            <p:spPr bwMode="auto">
              <a:xfrm>
                <a:off x="1734" y="1135"/>
                <a:ext cx="183" cy="1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B</a:t>
                </a:r>
              </a:p>
            </p:txBody>
          </p:sp>
          <p:sp>
            <p:nvSpPr>
              <p:cNvPr id="43080" name="Freeform 60"/>
              <p:cNvSpPr>
                <a:spLocks/>
              </p:cNvSpPr>
              <p:nvPr/>
            </p:nvSpPr>
            <p:spPr bwMode="auto">
              <a:xfrm>
                <a:off x="1661" y="898"/>
                <a:ext cx="70" cy="52"/>
              </a:xfrm>
              <a:custGeom>
                <a:avLst/>
                <a:gdLst>
                  <a:gd name="T0" fmla="*/ 0 w 113"/>
                  <a:gd name="T1" fmla="*/ 0 h 89"/>
                  <a:gd name="T2" fmla="*/ 40 w 113"/>
                  <a:gd name="T3" fmla="*/ 48 h 89"/>
                  <a:gd name="T4" fmla="*/ 68 w 113"/>
                  <a:gd name="T5" fmla="*/ 37 h 8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13" h="89">
                    <a:moveTo>
                      <a:pt x="0" y="0"/>
                    </a:moveTo>
                    <a:cubicBezTo>
                      <a:pt x="10" y="60"/>
                      <a:pt x="10" y="65"/>
                      <a:pt x="64" y="82"/>
                    </a:cubicBezTo>
                    <a:cubicBezTo>
                      <a:pt x="113" y="72"/>
                      <a:pt x="110" y="89"/>
                      <a:pt x="110" y="6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81" name="Text Box 61"/>
              <p:cNvSpPr txBox="1">
                <a:spLocks noChangeArrowheads="1"/>
              </p:cNvSpPr>
              <p:nvPr/>
            </p:nvSpPr>
            <p:spPr bwMode="auto">
              <a:xfrm>
                <a:off x="1456" y="1056"/>
                <a:ext cx="218" cy="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400">
                    <a:solidFill>
                      <a:srgbClr val="000066"/>
                    </a:solidFill>
                    <a:latin typeface=".VnTime" panose="020B7200000000000000" pitchFamily="34" charset="0"/>
                  </a:rPr>
                  <a:t>m</a:t>
                </a:r>
              </a:p>
            </p:txBody>
          </p:sp>
        </p:grpSp>
        <p:sp>
          <p:nvSpPr>
            <p:cNvPr id="43072" name="Text Box 62"/>
            <p:cNvSpPr txBox="1">
              <a:spLocks noChangeArrowheads="1"/>
            </p:cNvSpPr>
            <p:nvPr/>
          </p:nvSpPr>
          <p:spPr bwMode="auto">
            <a:xfrm>
              <a:off x="1547" y="1176"/>
              <a:ext cx="118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>
                <a:solidFill>
                  <a:srgbClr val="FF0000"/>
                </a:solidFill>
                <a:latin typeface=".VnTime" panose="020B7200000000000000" pitchFamily="34" charset="0"/>
              </a:endParaRPr>
            </a:p>
          </p:txBody>
        </p:sp>
      </p:grpSp>
      <p:grpSp>
        <p:nvGrpSpPr>
          <p:cNvPr id="71743" name="Group 63"/>
          <p:cNvGrpSpPr>
            <a:grpSpLocks/>
          </p:cNvGrpSpPr>
          <p:nvPr/>
        </p:nvGrpSpPr>
        <p:grpSpPr bwMode="auto">
          <a:xfrm>
            <a:off x="2002191" y="3419245"/>
            <a:ext cx="1796973" cy="1919710"/>
            <a:chOff x="228" y="3387"/>
            <a:chExt cx="878" cy="947"/>
          </a:xfrm>
        </p:grpSpPr>
        <p:grpSp>
          <p:nvGrpSpPr>
            <p:cNvPr id="43056" name="Group 64"/>
            <p:cNvGrpSpPr>
              <a:grpSpLocks/>
            </p:cNvGrpSpPr>
            <p:nvPr/>
          </p:nvGrpSpPr>
          <p:grpSpPr bwMode="auto">
            <a:xfrm>
              <a:off x="228" y="3387"/>
              <a:ext cx="878" cy="876"/>
              <a:chOff x="2400" y="1200"/>
              <a:chExt cx="878" cy="876"/>
            </a:xfrm>
          </p:grpSpPr>
          <p:sp>
            <p:nvSpPr>
              <p:cNvPr id="43058" name="Oval 65"/>
              <p:cNvSpPr>
                <a:spLocks noChangeArrowheads="1"/>
              </p:cNvSpPr>
              <p:nvPr/>
            </p:nvSpPr>
            <p:spPr bwMode="auto">
              <a:xfrm>
                <a:off x="2544" y="1344"/>
                <a:ext cx="576" cy="576"/>
              </a:xfrm>
              <a:prstGeom prst="ellips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3059" name="Text Box 66"/>
              <p:cNvSpPr txBox="1">
                <a:spLocks noChangeArrowheads="1"/>
              </p:cNvSpPr>
              <p:nvPr/>
            </p:nvSpPr>
            <p:spPr bwMode="auto">
              <a:xfrm>
                <a:off x="2763" y="1491"/>
                <a:ext cx="156" cy="2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b="1">
                    <a:latin typeface=".VnTime" panose="020B7200000000000000" pitchFamily="34" charset="0"/>
                  </a:rPr>
                  <a:t>.</a:t>
                </a:r>
              </a:p>
            </p:txBody>
          </p:sp>
          <p:sp>
            <p:nvSpPr>
              <p:cNvPr id="43060" name="Text Box 67"/>
              <p:cNvSpPr txBox="1">
                <a:spLocks noChangeArrowheads="1"/>
              </p:cNvSpPr>
              <p:nvPr/>
            </p:nvSpPr>
            <p:spPr bwMode="auto">
              <a:xfrm>
                <a:off x="2745" y="1631"/>
                <a:ext cx="195" cy="1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O</a:t>
                </a:r>
              </a:p>
            </p:txBody>
          </p:sp>
          <p:sp>
            <p:nvSpPr>
              <p:cNvPr id="43061" name="Line 68"/>
              <p:cNvSpPr>
                <a:spLocks noChangeShapeType="1"/>
              </p:cNvSpPr>
              <p:nvPr/>
            </p:nvSpPr>
            <p:spPr bwMode="auto">
              <a:xfrm flipH="1">
                <a:off x="2544" y="1200"/>
                <a:ext cx="336" cy="672"/>
              </a:xfrm>
              <a:prstGeom prst="line">
                <a:avLst/>
              </a:prstGeom>
              <a:noFill/>
              <a:ln w="22225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2" name="Line 69"/>
              <p:cNvSpPr>
                <a:spLocks noChangeShapeType="1"/>
              </p:cNvSpPr>
              <p:nvPr/>
            </p:nvSpPr>
            <p:spPr bwMode="auto">
              <a:xfrm>
                <a:off x="2544" y="1344"/>
                <a:ext cx="672" cy="432"/>
              </a:xfrm>
              <a:prstGeom prst="line">
                <a:avLst/>
              </a:prstGeom>
              <a:noFill/>
              <a:ln w="22225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3" name="Text Box 70"/>
              <p:cNvSpPr txBox="1">
                <a:spLocks noChangeArrowheads="1"/>
              </p:cNvSpPr>
              <p:nvPr/>
            </p:nvSpPr>
            <p:spPr bwMode="auto">
              <a:xfrm>
                <a:off x="2448" y="1331"/>
                <a:ext cx="189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D</a:t>
                </a:r>
              </a:p>
            </p:txBody>
          </p:sp>
          <p:sp>
            <p:nvSpPr>
              <p:cNvPr id="43064" name="Text Box 71"/>
              <p:cNvSpPr txBox="1">
                <a:spLocks noChangeArrowheads="1"/>
              </p:cNvSpPr>
              <p:nvPr/>
            </p:nvSpPr>
            <p:spPr bwMode="auto">
              <a:xfrm>
                <a:off x="2400" y="1667"/>
                <a:ext cx="183" cy="1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B</a:t>
                </a:r>
              </a:p>
            </p:txBody>
          </p:sp>
          <p:sp>
            <p:nvSpPr>
              <p:cNvPr id="43065" name="Text Box 72"/>
              <p:cNvSpPr txBox="1">
                <a:spLocks noChangeArrowheads="1"/>
              </p:cNvSpPr>
              <p:nvPr/>
            </p:nvSpPr>
            <p:spPr bwMode="auto">
              <a:xfrm>
                <a:off x="2715" y="1361"/>
                <a:ext cx="188" cy="1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A</a:t>
                </a:r>
              </a:p>
            </p:txBody>
          </p:sp>
          <p:sp>
            <p:nvSpPr>
              <p:cNvPr id="43066" name="Text Box 73"/>
              <p:cNvSpPr txBox="1">
                <a:spLocks noChangeArrowheads="1"/>
              </p:cNvSpPr>
              <p:nvPr/>
            </p:nvSpPr>
            <p:spPr bwMode="auto">
              <a:xfrm>
                <a:off x="3090" y="1580"/>
                <a:ext cx="188" cy="1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C</a:t>
                </a:r>
              </a:p>
            </p:txBody>
          </p:sp>
          <p:sp>
            <p:nvSpPr>
              <p:cNvPr id="43067" name="Freeform 74"/>
              <p:cNvSpPr>
                <a:spLocks/>
              </p:cNvSpPr>
              <p:nvPr/>
            </p:nvSpPr>
            <p:spPr bwMode="auto">
              <a:xfrm rot="-1357807">
                <a:off x="2733" y="1509"/>
                <a:ext cx="69" cy="48"/>
              </a:xfrm>
              <a:custGeom>
                <a:avLst/>
                <a:gdLst>
                  <a:gd name="T0" fmla="*/ 0 w 128"/>
                  <a:gd name="T1" fmla="*/ 0 h 52"/>
                  <a:gd name="T2" fmla="*/ 5 w 128"/>
                  <a:gd name="T3" fmla="*/ 25 h 52"/>
                  <a:gd name="T4" fmla="*/ 35 w 128"/>
                  <a:gd name="T5" fmla="*/ 42 h 52"/>
                  <a:gd name="T6" fmla="*/ 69 w 128"/>
                  <a:gd name="T7" fmla="*/ 17 h 5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8" h="52">
                    <a:moveTo>
                      <a:pt x="0" y="0"/>
                    </a:moveTo>
                    <a:cubicBezTo>
                      <a:pt x="3" y="9"/>
                      <a:pt x="1" y="21"/>
                      <a:pt x="9" y="27"/>
                    </a:cubicBezTo>
                    <a:cubicBezTo>
                      <a:pt x="25" y="38"/>
                      <a:pt x="64" y="46"/>
                      <a:pt x="64" y="46"/>
                    </a:cubicBezTo>
                    <a:cubicBezTo>
                      <a:pt x="125" y="35"/>
                      <a:pt x="109" y="52"/>
                      <a:pt x="128" y="1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8" name="Text Box 75"/>
              <p:cNvSpPr txBox="1">
                <a:spLocks noChangeArrowheads="1"/>
              </p:cNvSpPr>
              <p:nvPr/>
            </p:nvSpPr>
            <p:spPr bwMode="auto">
              <a:xfrm>
                <a:off x="2604" y="1212"/>
                <a:ext cx="206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400">
                    <a:solidFill>
                      <a:srgbClr val="000066"/>
                    </a:solidFill>
                    <a:latin typeface=".VnTime" panose="020B7200000000000000" pitchFamily="34" charset="0"/>
                  </a:rPr>
                  <a:t>m</a:t>
                </a:r>
              </a:p>
            </p:txBody>
          </p:sp>
          <p:sp>
            <p:nvSpPr>
              <p:cNvPr id="43069" name="Text Box 76"/>
              <p:cNvSpPr txBox="1">
                <a:spLocks noChangeArrowheads="1"/>
              </p:cNvSpPr>
              <p:nvPr/>
            </p:nvSpPr>
            <p:spPr bwMode="auto">
              <a:xfrm>
                <a:off x="2784" y="1872"/>
                <a:ext cx="175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400">
                    <a:solidFill>
                      <a:srgbClr val="000066"/>
                    </a:solidFill>
                    <a:latin typeface=".VnTime" panose="020B7200000000000000" pitchFamily="34" charset="0"/>
                  </a:rPr>
                  <a:t>n</a:t>
                </a:r>
              </a:p>
            </p:txBody>
          </p:sp>
          <p:sp>
            <p:nvSpPr>
              <p:cNvPr id="43070" name="Text Box 77"/>
              <p:cNvSpPr txBox="1">
                <a:spLocks noChangeArrowheads="1"/>
              </p:cNvSpPr>
              <p:nvPr/>
            </p:nvSpPr>
            <p:spPr bwMode="auto">
              <a:xfrm>
                <a:off x="2814" y="1208"/>
                <a:ext cx="183" cy="1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E</a:t>
                </a:r>
              </a:p>
            </p:txBody>
          </p:sp>
        </p:grpSp>
        <p:sp>
          <p:nvSpPr>
            <p:cNvPr id="43057" name="Text Box 78"/>
            <p:cNvSpPr txBox="1">
              <a:spLocks noChangeArrowheads="1"/>
            </p:cNvSpPr>
            <p:nvPr/>
          </p:nvSpPr>
          <p:spPr bwMode="auto">
            <a:xfrm>
              <a:off x="418" y="4089"/>
              <a:ext cx="119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>
                <a:solidFill>
                  <a:srgbClr val="FF0000"/>
                </a:solidFill>
                <a:latin typeface=".VnTime" panose="020B7200000000000000" pitchFamily="34" charset="0"/>
              </a:endParaRPr>
            </a:p>
          </p:txBody>
        </p:sp>
      </p:grpSp>
      <p:grpSp>
        <p:nvGrpSpPr>
          <p:cNvPr id="71759" name="Group 79"/>
          <p:cNvGrpSpPr>
            <a:grpSpLocks/>
          </p:cNvGrpSpPr>
          <p:nvPr/>
        </p:nvGrpSpPr>
        <p:grpSpPr bwMode="auto">
          <a:xfrm rot="1148354">
            <a:off x="5665490" y="1605188"/>
            <a:ext cx="1824179" cy="2164744"/>
            <a:chOff x="219" y="1126"/>
            <a:chExt cx="833" cy="1176"/>
          </a:xfrm>
        </p:grpSpPr>
        <p:grpSp>
          <p:nvGrpSpPr>
            <p:cNvPr id="43039" name="Group 80"/>
            <p:cNvGrpSpPr>
              <a:grpSpLocks/>
            </p:cNvGrpSpPr>
            <p:nvPr/>
          </p:nvGrpSpPr>
          <p:grpSpPr bwMode="auto">
            <a:xfrm rot="1300409">
              <a:off x="219" y="1126"/>
              <a:ext cx="833" cy="1141"/>
              <a:chOff x="3533" y="745"/>
              <a:chExt cx="833" cy="1141"/>
            </a:xfrm>
          </p:grpSpPr>
          <p:sp>
            <p:nvSpPr>
              <p:cNvPr id="43041" name="Oval 81"/>
              <p:cNvSpPr>
                <a:spLocks noChangeArrowheads="1"/>
              </p:cNvSpPr>
              <p:nvPr/>
            </p:nvSpPr>
            <p:spPr bwMode="auto">
              <a:xfrm>
                <a:off x="3696" y="1152"/>
                <a:ext cx="576" cy="576"/>
              </a:xfrm>
              <a:prstGeom prst="ellips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3042" name="Text Box 82"/>
              <p:cNvSpPr txBox="1">
                <a:spLocks noChangeArrowheads="1"/>
              </p:cNvSpPr>
              <p:nvPr/>
            </p:nvSpPr>
            <p:spPr bwMode="auto">
              <a:xfrm>
                <a:off x="3915" y="1272"/>
                <a:ext cx="144" cy="2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b="1">
                    <a:latin typeface=".VnTime" panose="020B7200000000000000" pitchFamily="34" charset="0"/>
                  </a:rPr>
                  <a:t>.</a:t>
                </a:r>
              </a:p>
            </p:txBody>
          </p:sp>
          <p:sp>
            <p:nvSpPr>
              <p:cNvPr id="43043" name="Text Box 83"/>
              <p:cNvSpPr txBox="1">
                <a:spLocks noChangeArrowheads="1"/>
              </p:cNvSpPr>
              <p:nvPr/>
            </p:nvSpPr>
            <p:spPr bwMode="auto">
              <a:xfrm>
                <a:off x="3810" y="1310"/>
                <a:ext cx="177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>
                    <a:solidFill>
                      <a:srgbClr val="000066"/>
                    </a:solidFill>
                    <a:latin typeface=".VnTime" panose="020B7200000000000000" pitchFamily="34" charset="0"/>
                  </a:rPr>
                  <a:t>O</a:t>
                </a:r>
              </a:p>
            </p:txBody>
          </p:sp>
          <p:sp>
            <p:nvSpPr>
              <p:cNvPr id="43044" name="Line 84"/>
              <p:cNvSpPr>
                <a:spLocks noChangeShapeType="1"/>
              </p:cNvSpPr>
              <p:nvPr/>
            </p:nvSpPr>
            <p:spPr bwMode="auto">
              <a:xfrm flipV="1">
                <a:off x="3633" y="891"/>
                <a:ext cx="624" cy="624"/>
              </a:xfrm>
              <a:prstGeom prst="line">
                <a:avLst/>
              </a:prstGeom>
              <a:noFill/>
              <a:ln w="22225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5" name="Line 85"/>
              <p:cNvSpPr>
                <a:spLocks noChangeShapeType="1"/>
              </p:cNvSpPr>
              <p:nvPr/>
            </p:nvSpPr>
            <p:spPr bwMode="auto">
              <a:xfrm flipH="1">
                <a:off x="4017" y="891"/>
                <a:ext cx="240" cy="960"/>
              </a:xfrm>
              <a:prstGeom prst="line">
                <a:avLst/>
              </a:prstGeom>
              <a:noFill/>
              <a:ln w="22225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6" name="Text Box 86"/>
              <p:cNvSpPr txBox="1">
                <a:spLocks noChangeArrowheads="1"/>
              </p:cNvSpPr>
              <p:nvPr/>
            </p:nvSpPr>
            <p:spPr bwMode="auto">
              <a:xfrm>
                <a:off x="4194" y="745"/>
                <a:ext cx="172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E</a:t>
                </a:r>
              </a:p>
            </p:txBody>
          </p:sp>
          <p:sp>
            <p:nvSpPr>
              <p:cNvPr id="43047" name="Text Box 87"/>
              <p:cNvSpPr txBox="1">
                <a:spLocks noChangeArrowheads="1"/>
              </p:cNvSpPr>
              <p:nvPr/>
            </p:nvSpPr>
            <p:spPr bwMode="auto">
              <a:xfrm>
                <a:off x="3866" y="975"/>
                <a:ext cx="176" cy="2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latin typeface=".VnTime" panose="020B7200000000000000" pitchFamily="34" charset="0"/>
                  </a:rPr>
                  <a:t>A</a:t>
                </a:r>
              </a:p>
            </p:txBody>
          </p:sp>
          <p:sp>
            <p:nvSpPr>
              <p:cNvPr id="43048" name="Text Box 88"/>
              <p:cNvSpPr txBox="1">
                <a:spLocks noChangeArrowheads="1"/>
              </p:cNvSpPr>
              <p:nvPr/>
            </p:nvSpPr>
            <p:spPr bwMode="auto">
              <a:xfrm>
                <a:off x="4138" y="1077"/>
                <a:ext cx="177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D</a:t>
                </a:r>
              </a:p>
            </p:txBody>
          </p:sp>
          <p:sp>
            <p:nvSpPr>
              <p:cNvPr id="43049" name="Text Box 89"/>
              <p:cNvSpPr txBox="1">
                <a:spLocks noChangeArrowheads="1"/>
              </p:cNvSpPr>
              <p:nvPr/>
            </p:nvSpPr>
            <p:spPr bwMode="auto">
              <a:xfrm>
                <a:off x="3533" y="1345"/>
                <a:ext cx="172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B</a:t>
                </a:r>
              </a:p>
            </p:txBody>
          </p:sp>
          <p:sp>
            <p:nvSpPr>
              <p:cNvPr id="43050" name="Text Box 90"/>
              <p:cNvSpPr txBox="1">
                <a:spLocks noChangeArrowheads="1"/>
              </p:cNvSpPr>
              <p:nvPr/>
            </p:nvSpPr>
            <p:spPr bwMode="auto">
              <a:xfrm>
                <a:off x="4001" y="1682"/>
                <a:ext cx="177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latin typeface=".VnTime" panose="020B7200000000000000" pitchFamily="34" charset="0"/>
                  </a:rPr>
                  <a:t>C</a:t>
                </a:r>
              </a:p>
            </p:txBody>
          </p:sp>
          <p:grpSp>
            <p:nvGrpSpPr>
              <p:cNvPr id="43051" name="Group 91"/>
              <p:cNvGrpSpPr>
                <a:grpSpLocks/>
              </p:cNvGrpSpPr>
              <p:nvPr/>
            </p:nvGrpSpPr>
            <p:grpSpPr bwMode="auto">
              <a:xfrm>
                <a:off x="4146" y="999"/>
                <a:ext cx="69" cy="67"/>
                <a:chOff x="3306" y="2629"/>
                <a:chExt cx="69" cy="67"/>
              </a:xfrm>
            </p:grpSpPr>
            <p:sp>
              <p:nvSpPr>
                <p:cNvPr id="43054" name="Freeform 92"/>
                <p:cNvSpPr>
                  <a:spLocks/>
                </p:cNvSpPr>
                <p:nvPr/>
              </p:nvSpPr>
              <p:spPr bwMode="auto">
                <a:xfrm>
                  <a:off x="3318" y="2629"/>
                  <a:ext cx="57" cy="47"/>
                </a:xfrm>
                <a:custGeom>
                  <a:avLst/>
                  <a:gdLst>
                    <a:gd name="T0" fmla="*/ 0 w 113"/>
                    <a:gd name="T1" fmla="*/ 0 h 89"/>
                    <a:gd name="T2" fmla="*/ 32 w 113"/>
                    <a:gd name="T3" fmla="*/ 43 h 89"/>
                    <a:gd name="T4" fmla="*/ 55 w 113"/>
                    <a:gd name="T5" fmla="*/ 34 h 8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13" h="89">
                      <a:moveTo>
                        <a:pt x="0" y="0"/>
                      </a:moveTo>
                      <a:cubicBezTo>
                        <a:pt x="10" y="60"/>
                        <a:pt x="10" y="65"/>
                        <a:pt x="64" y="82"/>
                      </a:cubicBezTo>
                      <a:cubicBezTo>
                        <a:pt x="113" y="72"/>
                        <a:pt x="110" y="89"/>
                        <a:pt x="110" y="6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55" name="Freeform 93"/>
                <p:cNvSpPr>
                  <a:spLocks/>
                </p:cNvSpPr>
                <p:nvPr/>
              </p:nvSpPr>
              <p:spPr bwMode="auto">
                <a:xfrm>
                  <a:off x="3306" y="2643"/>
                  <a:ext cx="65" cy="53"/>
                </a:xfrm>
                <a:custGeom>
                  <a:avLst/>
                  <a:gdLst>
                    <a:gd name="T0" fmla="*/ 0 w 113"/>
                    <a:gd name="T1" fmla="*/ 0 h 89"/>
                    <a:gd name="T2" fmla="*/ 37 w 113"/>
                    <a:gd name="T3" fmla="*/ 49 h 89"/>
                    <a:gd name="T4" fmla="*/ 63 w 113"/>
                    <a:gd name="T5" fmla="*/ 38 h 8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13" h="89">
                      <a:moveTo>
                        <a:pt x="0" y="0"/>
                      </a:moveTo>
                      <a:cubicBezTo>
                        <a:pt x="10" y="60"/>
                        <a:pt x="10" y="65"/>
                        <a:pt x="64" y="82"/>
                      </a:cubicBezTo>
                      <a:cubicBezTo>
                        <a:pt x="113" y="72"/>
                        <a:pt x="110" y="89"/>
                        <a:pt x="110" y="6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3052" name="Text Box 94"/>
              <p:cNvSpPr txBox="1">
                <a:spLocks noChangeArrowheads="1"/>
              </p:cNvSpPr>
              <p:nvPr/>
            </p:nvSpPr>
            <p:spPr bwMode="auto">
              <a:xfrm>
                <a:off x="3636" y="1581"/>
                <a:ext cx="111" cy="2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1400">
                  <a:latin typeface=".VnTime" panose="020B7200000000000000" pitchFamily="34" charset="0"/>
                </a:endParaRPr>
              </a:p>
            </p:txBody>
          </p:sp>
          <p:sp>
            <p:nvSpPr>
              <p:cNvPr id="43053" name="Text Box 95"/>
              <p:cNvSpPr txBox="1">
                <a:spLocks noChangeArrowheads="1"/>
              </p:cNvSpPr>
              <p:nvPr/>
            </p:nvSpPr>
            <p:spPr bwMode="auto">
              <a:xfrm>
                <a:off x="3971" y="1103"/>
                <a:ext cx="111" cy="2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1400">
                  <a:latin typeface=".VnTime" panose="020B7200000000000000" pitchFamily="34" charset="0"/>
                </a:endParaRPr>
              </a:p>
            </p:txBody>
          </p:sp>
        </p:grpSp>
        <p:sp>
          <p:nvSpPr>
            <p:cNvPr id="43040" name="Text Box 96"/>
            <p:cNvSpPr txBox="1">
              <a:spLocks noChangeArrowheads="1"/>
            </p:cNvSpPr>
            <p:nvPr/>
          </p:nvSpPr>
          <p:spPr bwMode="auto">
            <a:xfrm>
              <a:off x="676" y="2032"/>
              <a:ext cx="111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>
                <a:solidFill>
                  <a:srgbClr val="FF0000"/>
                </a:solidFill>
                <a:latin typeface=".VnTime" panose="020B7200000000000000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A9B511B-5965-A9E4-41E0-30AE9C0F2584}"/>
              </a:ext>
            </a:extLst>
          </p:cNvPr>
          <p:cNvSpPr txBox="1"/>
          <p:nvPr/>
        </p:nvSpPr>
        <p:spPr>
          <a:xfrm>
            <a:off x="3603741" y="1063991"/>
            <a:ext cx="612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5CE823-2DB4-5570-A5F0-09FDBE04C6B8}"/>
              </a:ext>
            </a:extLst>
          </p:cNvPr>
          <p:cNvSpPr txBox="1"/>
          <p:nvPr/>
        </p:nvSpPr>
        <p:spPr>
          <a:xfrm>
            <a:off x="3441748" y="4723977"/>
            <a:ext cx="612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D946E1-1CDF-88E4-60D1-8B271607967F}"/>
              </a:ext>
            </a:extLst>
          </p:cNvPr>
          <p:cNvSpPr txBox="1"/>
          <p:nvPr/>
        </p:nvSpPr>
        <p:spPr>
          <a:xfrm>
            <a:off x="9998382" y="821030"/>
            <a:ext cx="612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62E4F1-962C-DFCD-F516-59B5A827F342}"/>
              </a:ext>
            </a:extLst>
          </p:cNvPr>
          <p:cNvSpPr txBox="1"/>
          <p:nvPr/>
        </p:nvSpPr>
        <p:spPr>
          <a:xfrm>
            <a:off x="7221659" y="4969436"/>
            <a:ext cx="612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8AF1F2-43CD-48BE-BDA1-03A8EB14FAA1}"/>
              </a:ext>
            </a:extLst>
          </p:cNvPr>
          <p:cNvSpPr txBox="1"/>
          <p:nvPr/>
        </p:nvSpPr>
        <p:spPr>
          <a:xfrm>
            <a:off x="6376693" y="3428519"/>
            <a:ext cx="612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H5</a:t>
            </a:r>
          </a:p>
        </p:txBody>
      </p:sp>
    </p:spTree>
    <p:extLst>
      <p:ext uri="{BB962C8B-B14F-4D97-AF65-F5344CB8AC3E}">
        <p14:creationId xmlns:p14="http://schemas.microsoft.com/office/powerpoint/2010/main" val="290439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71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71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1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1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1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1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1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7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7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gocnoitie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1581">
            <a:off x="8816975" y="1295401"/>
            <a:ext cx="947738" cy="89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 descr="image0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3357563"/>
            <a:ext cx="3944938" cy="102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6" name="Picture 4" descr="image00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88" y="2471739"/>
            <a:ext cx="111125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7" name="Picture 5" descr="image00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1412875"/>
            <a:ext cx="839788" cy="143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8" name="Picture 6" descr="image00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325" y="2517775"/>
            <a:ext cx="933450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9" name="Picture 7" descr="image00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3416300"/>
            <a:ext cx="1779588" cy="227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40" name="Picture 8" descr="image00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301" y="4487863"/>
            <a:ext cx="708025" cy="117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41" name="Picture 9" descr="image00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1" y="5248276"/>
            <a:ext cx="10255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42" name="Picture 10" descr="image00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14" y="3721100"/>
            <a:ext cx="3651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43" name="Picture 11" descr="image0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2711451"/>
            <a:ext cx="3935412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44" name="Picture 12" descr="image01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75" y="2997200"/>
            <a:ext cx="2420938" cy="222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45" name="Picture 13" descr="image01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38" y="4741864"/>
            <a:ext cx="620712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46" name="Picture 14" descr="image01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675" y="4051300"/>
            <a:ext cx="420688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47" name="Picture 15" descr="image01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013" y="2120901"/>
            <a:ext cx="723900" cy="131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48" name="Picture 16" descr="image01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550" y="1631951"/>
            <a:ext cx="72390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49" name="Picture 17" descr="image01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2060576"/>
            <a:ext cx="1011237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50" name="Picture 18" descr="image018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8" y="1268414"/>
            <a:ext cx="2366962" cy="306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51" name="Picture 19" descr="image019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213" y="1438276"/>
            <a:ext cx="1293812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52" name="Picture 20" descr="image020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914" y="933450"/>
            <a:ext cx="681037" cy="88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53" name="Picture 21" descr="image001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6" y="3644901"/>
            <a:ext cx="1431925" cy="95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4054" name="Object 22"/>
          <p:cNvGraphicFramePr>
            <a:graphicFrameLocks noChangeAspect="1"/>
          </p:cNvGraphicFramePr>
          <p:nvPr/>
        </p:nvGraphicFramePr>
        <p:xfrm>
          <a:off x="3143251" y="5516563"/>
          <a:ext cx="1871663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653575" imgH="434387" progId="Equation.DSMT4">
                  <p:embed/>
                </p:oleObj>
              </mc:Choice>
              <mc:Fallback>
                <p:oleObj name="Equation" r:id="rId22" imgW="1653575" imgH="434387" progId="Equation.DSMT4">
                  <p:embed/>
                  <p:pic>
                    <p:nvPicPr>
                      <p:cNvPr id="4405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1" y="5516563"/>
                        <a:ext cx="1871663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5" name="Object 23"/>
          <p:cNvGraphicFramePr>
            <a:graphicFrameLocks noChangeAspect="1"/>
          </p:cNvGraphicFramePr>
          <p:nvPr/>
        </p:nvGraphicFramePr>
        <p:xfrm>
          <a:off x="6369051" y="773114"/>
          <a:ext cx="1622425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402222" imgH="434387" progId="Equation.DSMT4">
                  <p:embed/>
                </p:oleObj>
              </mc:Choice>
              <mc:Fallback>
                <p:oleObj name="Equation" r:id="rId24" imgW="1402222" imgH="434387" progId="Equation.DSMT4">
                  <p:embed/>
                  <p:pic>
                    <p:nvPicPr>
                      <p:cNvPr id="4405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9051" y="773114"/>
                        <a:ext cx="1622425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6" name="Object 24"/>
          <p:cNvGraphicFramePr>
            <a:graphicFrameLocks noChangeAspect="1"/>
          </p:cNvGraphicFramePr>
          <p:nvPr/>
        </p:nvGraphicFramePr>
        <p:xfrm>
          <a:off x="3368675" y="2322513"/>
          <a:ext cx="1143000" cy="252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005840" imgH="221011" progId="Equation.DSMT4">
                  <p:embed/>
                </p:oleObj>
              </mc:Choice>
              <mc:Fallback>
                <p:oleObj name="Equation" r:id="rId26" imgW="1005840" imgH="221011" progId="Equation.DSMT4">
                  <p:embed/>
                  <p:pic>
                    <p:nvPicPr>
                      <p:cNvPr id="4405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8675" y="2322513"/>
                        <a:ext cx="1143000" cy="252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7" name="Object 25"/>
          <p:cNvGraphicFramePr>
            <a:graphicFrameLocks noChangeAspect="1"/>
          </p:cNvGraphicFramePr>
          <p:nvPr/>
        </p:nvGraphicFramePr>
        <p:xfrm>
          <a:off x="6888164" y="5443539"/>
          <a:ext cx="1296987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998185" imgH="434387" progId="Equation.DSMT4">
                  <p:embed/>
                </p:oleObj>
              </mc:Choice>
              <mc:Fallback>
                <p:oleObj name="Equation" r:id="rId28" imgW="998185" imgH="434387" progId="Equation.DSMT4">
                  <p:embed/>
                  <p:pic>
                    <p:nvPicPr>
                      <p:cNvPr id="4405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8164" y="5443539"/>
                        <a:ext cx="1296987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8" name="Object 26"/>
          <p:cNvGraphicFramePr>
            <a:graphicFrameLocks noChangeAspect="1"/>
          </p:cNvGraphicFramePr>
          <p:nvPr/>
        </p:nvGraphicFramePr>
        <p:xfrm>
          <a:off x="7608889" y="2792414"/>
          <a:ext cx="1330325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1044117" imgH="434387" progId="Equation.DSMT4">
                  <p:embed/>
                </p:oleObj>
              </mc:Choice>
              <mc:Fallback>
                <p:oleObj name="Equation" r:id="rId30" imgW="1044117" imgH="434387" progId="Equation.DSMT4">
                  <p:embed/>
                  <p:pic>
                    <p:nvPicPr>
                      <p:cNvPr id="4405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8889" y="2792414"/>
                        <a:ext cx="1330325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059" name="Group 27"/>
          <p:cNvGrpSpPr>
            <a:grpSpLocks/>
          </p:cNvGrpSpPr>
          <p:nvPr/>
        </p:nvGrpSpPr>
        <p:grpSpPr bwMode="auto">
          <a:xfrm>
            <a:off x="7415213" y="4149726"/>
            <a:ext cx="1201735" cy="1204913"/>
            <a:chOff x="1284" y="1416"/>
            <a:chExt cx="758" cy="806"/>
          </a:xfrm>
        </p:grpSpPr>
        <p:grpSp>
          <p:nvGrpSpPr>
            <p:cNvPr id="44106" name="Group 28"/>
            <p:cNvGrpSpPr>
              <a:grpSpLocks/>
            </p:cNvGrpSpPr>
            <p:nvPr/>
          </p:nvGrpSpPr>
          <p:grpSpPr bwMode="auto">
            <a:xfrm>
              <a:off x="1284" y="1416"/>
              <a:ext cx="758" cy="756"/>
              <a:chOff x="1296" y="1488"/>
              <a:chExt cx="758" cy="756"/>
            </a:xfrm>
          </p:grpSpPr>
          <p:sp>
            <p:nvSpPr>
              <p:cNvPr id="44108" name="Oval 29"/>
              <p:cNvSpPr>
                <a:spLocks noChangeArrowheads="1"/>
              </p:cNvSpPr>
              <p:nvPr/>
            </p:nvSpPr>
            <p:spPr bwMode="auto">
              <a:xfrm>
                <a:off x="1296" y="1488"/>
                <a:ext cx="576" cy="576"/>
              </a:xfrm>
              <a:prstGeom prst="ellips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pSp>
            <p:nvGrpSpPr>
              <p:cNvPr id="44109" name="Group 30"/>
              <p:cNvGrpSpPr>
                <a:grpSpLocks/>
              </p:cNvGrpSpPr>
              <p:nvPr/>
            </p:nvGrpSpPr>
            <p:grpSpPr bwMode="auto">
              <a:xfrm>
                <a:off x="1425" y="1488"/>
                <a:ext cx="629" cy="756"/>
                <a:chOff x="1425" y="1488"/>
                <a:chExt cx="629" cy="756"/>
              </a:xfrm>
            </p:grpSpPr>
            <p:sp>
              <p:nvSpPr>
                <p:cNvPr id="44110" name="Line 31"/>
                <p:cNvSpPr>
                  <a:spLocks noChangeShapeType="1"/>
                </p:cNvSpPr>
                <p:nvPr/>
              </p:nvSpPr>
              <p:spPr bwMode="auto">
                <a:xfrm>
                  <a:off x="1440" y="2064"/>
                  <a:ext cx="576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111" name="Line 32"/>
                <p:cNvSpPr>
                  <a:spLocks noChangeShapeType="1"/>
                </p:cNvSpPr>
                <p:nvPr/>
              </p:nvSpPr>
              <p:spPr bwMode="auto">
                <a:xfrm flipH="1">
                  <a:off x="1584" y="1488"/>
                  <a:ext cx="336" cy="576"/>
                </a:xfrm>
                <a:prstGeom prst="line">
                  <a:avLst/>
                </a:prstGeom>
                <a:noFill/>
                <a:ln w="22225">
                  <a:solidFill>
                    <a:srgbClr val="00006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4112" name="Group 33"/>
                <p:cNvGrpSpPr>
                  <a:grpSpLocks/>
                </p:cNvGrpSpPr>
                <p:nvPr/>
              </p:nvGrpSpPr>
              <p:grpSpPr bwMode="auto">
                <a:xfrm>
                  <a:off x="1584" y="2004"/>
                  <a:ext cx="48" cy="48"/>
                  <a:chOff x="1392" y="2688"/>
                  <a:chExt cx="48" cy="48"/>
                </a:xfrm>
              </p:grpSpPr>
              <p:sp>
                <p:nvSpPr>
                  <p:cNvPr id="44121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2688"/>
                    <a:ext cx="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122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440" y="2688"/>
                    <a:ext cx="0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4113" name="Line 36"/>
                <p:cNvSpPr>
                  <a:spLocks noChangeShapeType="1"/>
                </p:cNvSpPr>
                <p:nvPr/>
              </p:nvSpPr>
              <p:spPr bwMode="auto">
                <a:xfrm>
                  <a:off x="1584" y="177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114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1516" y="1635"/>
                  <a:ext cx="152" cy="2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b="1">
                      <a:latin typeface=".VnTime" panose="020B7200000000000000" pitchFamily="34" charset="0"/>
                    </a:rPr>
                    <a:t>.</a:t>
                  </a:r>
                </a:p>
              </p:txBody>
            </p:sp>
            <p:sp>
              <p:nvSpPr>
                <p:cNvPr id="44115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1425" y="1700"/>
                  <a:ext cx="185" cy="1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200">
                      <a:latin typeface=".VnTime" panose="020B7200000000000000" pitchFamily="34" charset="0"/>
                    </a:rPr>
                    <a:t>O</a:t>
                  </a:r>
                </a:p>
              </p:txBody>
            </p:sp>
            <p:sp>
              <p:nvSpPr>
                <p:cNvPr id="44116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824" y="1504"/>
                  <a:ext cx="183" cy="2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400">
                      <a:latin typeface=".VnTime" panose="020B7200000000000000" pitchFamily="34" charset="0"/>
                    </a:rPr>
                    <a:t>B</a:t>
                  </a:r>
                </a:p>
              </p:txBody>
            </p:sp>
            <p:sp>
              <p:nvSpPr>
                <p:cNvPr id="44117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488" y="2060"/>
                  <a:ext cx="185" cy="1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200">
                      <a:latin typeface=".VnTime" panose="020B7200000000000000" pitchFamily="34" charset="0"/>
                    </a:rPr>
                    <a:t>A</a:t>
                  </a:r>
                </a:p>
              </p:txBody>
            </p:sp>
            <p:sp>
              <p:nvSpPr>
                <p:cNvPr id="44118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1872" y="2017"/>
                  <a:ext cx="182" cy="2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600">
                      <a:latin typeface=".VnTime" panose="020B7200000000000000" pitchFamily="34" charset="0"/>
                    </a:rPr>
                    <a:t>x</a:t>
                  </a:r>
                </a:p>
              </p:txBody>
            </p:sp>
            <p:sp>
              <p:nvSpPr>
                <p:cNvPr id="44119" name="Freeform 42"/>
                <p:cNvSpPr>
                  <a:spLocks/>
                </p:cNvSpPr>
                <p:nvPr/>
              </p:nvSpPr>
              <p:spPr bwMode="auto">
                <a:xfrm rot="-8634244">
                  <a:off x="1632" y="1977"/>
                  <a:ext cx="65" cy="53"/>
                </a:xfrm>
                <a:custGeom>
                  <a:avLst/>
                  <a:gdLst>
                    <a:gd name="T0" fmla="*/ 0 w 113"/>
                    <a:gd name="T1" fmla="*/ 0 h 89"/>
                    <a:gd name="T2" fmla="*/ 37 w 113"/>
                    <a:gd name="T3" fmla="*/ 49 h 89"/>
                    <a:gd name="T4" fmla="*/ 63 w 113"/>
                    <a:gd name="T5" fmla="*/ 38 h 8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13" h="89">
                      <a:moveTo>
                        <a:pt x="0" y="0"/>
                      </a:moveTo>
                      <a:cubicBezTo>
                        <a:pt x="10" y="60"/>
                        <a:pt x="10" y="65"/>
                        <a:pt x="64" y="82"/>
                      </a:cubicBezTo>
                      <a:cubicBezTo>
                        <a:pt x="113" y="72"/>
                        <a:pt x="110" y="89"/>
                        <a:pt x="110" y="6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120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824" y="1776"/>
                  <a:ext cx="204" cy="20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400">
                      <a:latin typeface=".VnTime" panose="020B7200000000000000" pitchFamily="34" charset="0"/>
                    </a:rPr>
                    <a:t>m</a:t>
                  </a:r>
                </a:p>
              </p:txBody>
            </p:sp>
          </p:grpSp>
        </p:grpSp>
        <p:sp>
          <p:nvSpPr>
            <p:cNvPr id="44107" name="Text Box 44"/>
            <p:cNvSpPr txBox="1">
              <a:spLocks noChangeArrowheads="1"/>
            </p:cNvSpPr>
            <p:nvPr/>
          </p:nvSpPr>
          <p:spPr bwMode="auto">
            <a:xfrm>
              <a:off x="1631" y="1977"/>
              <a:ext cx="117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>
                <a:solidFill>
                  <a:srgbClr val="FF0000"/>
                </a:solidFill>
                <a:latin typeface=".VnTime" panose="020B7200000000000000" pitchFamily="34" charset="0"/>
              </a:endParaRPr>
            </a:p>
          </p:txBody>
        </p:sp>
      </p:grpSp>
      <p:grpSp>
        <p:nvGrpSpPr>
          <p:cNvPr id="44060" name="Group 45"/>
          <p:cNvGrpSpPr>
            <a:grpSpLocks/>
          </p:cNvGrpSpPr>
          <p:nvPr/>
        </p:nvGrpSpPr>
        <p:grpSpPr bwMode="auto">
          <a:xfrm>
            <a:off x="3000376" y="1101726"/>
            <a:ext cx="1152525" cy="1247775"/>
            <a:chOff x="1284" y="588"/>
            <a:chExt cx="738" cy="833"/>
          </a:xfrm>
        </p:grpSpPr>
        <p:grpSp>
          <p:nvGrpSpPr>
            <p:cNvPr id="44095" name="Group 46"/>
            <p:cNvGrpSpPr>
              <a:grpSpLocks/>
            </p:cNvGrpSpPr>
            <p:nvPr/>
          </p:nvGrpSpPr>
          <p:grpSpPr bwMode="auto">
            <a:xfrm>
              <a:off x="1284" y="588"/>
              <a:ext cx="738" cy="731"/>
              <a:chOff x="1284" y="588"/>
              <a:chExt cx="738" cy="731"/>
            </a:xfrm>
          </p:grpSpPr>
          <p:sp>
            <p:nvSpPr>
              <p:cNvPr id="44097" name="Oval 47"/>
              <p:cNvSpPr>
                <a:spLocks noChangeArrowheads="1"/>
              </p:cNvSpPr>
              <p:nvPr/>
            </p:nvSpPr>
            <p:spPr bwMode="auto">
              <a:xfrm>
                <a:off x="1457" y="588"/>
                <a:ext cx="565" cy="561"/>
              </a:xfrm>
              <a:prstGeom prst="ellips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4098" name="Text Box 48"/>
              <p:cNvSpPr txBox="1">
                <a:spLocks noChangeArrowheads="1"/>
              </p:cNvSpPr>
              <p:nvPr/>
            </p:nvSpPr>
            <p:spPr bwMode="auto">
              <a:xfrm>
                <a:off x="1659" y="721"/>
                <a:ext cx="155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b="1">
                    <a:latin typeface=".VnTime" panose="020B7200000000000000" pitchFamily="34" charset="0"/>
                  </a:rPr>
                  <a:t>.</a:t>
                </a:r>
              </a:p>
            </p:txBody>
          </p:sp>
          <p:sp>
            <p:nvSpPr>
              <p:cNvPr id="44099" name="Text Box 49"/>
              <p:cNvSpPr txBox="1">
                <a:spLocks noChangeArrowheads="1"/>
              </p:cNvSpPr>
              <p:nvPr/>
            </p:nvSpPr>
            <p:spPr bwMode="auto">
              <a:xfrm>
                <a:off x="1680" y="743"/>
                <a:ext cx="195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O</a:t>
                </a:r>
              </a:p>
            </p:txBody>
          </p:sp>
          <p:sp>
            <p:nvSpPr>
              <p:cNvPr id="44100" name="Line 50"/>
              <p:cNvSpPr>
                <a:spLocks noChangeShapeType="1"/>
              </p:cNvSpPr>
              <p:nvPr/>
            </p:nvSpPr>
            <p:spPr bwMode="auto">
              <a:xfrm flipV="1">
                <a:off x="1321" y="869"/>
                <a:ext cx="411" cy="93"/>
              </a:xfrm>
              <a:prstGeom prst="line">
                <a:avLst/>
              </a:prstGeom>
              <a:noFill/>
              <a:ln w="22225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01" name="Line 51"/>
              <p:cNvSpPr>
                <a:spLocks noChangeShapeType="1"/>
              </p:cNvSpPr>
              <p:nvPr/>
            </p:nvSpPr>
            <p:spPr bwMode="auto">
              <a:xfrm flipH="1">
                <a:off x="1734" y="869"/>
                <a:ext cx="0" cy="374"/>
              </a:xfrm>
              <a:prstGeom prst="line">
                <a:avLst/>
              </a:prstGeom>
              <a:noFill/>
              <a:ln w="22225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02" name="Text Box 52"/>
              <p:cNvSpPr txBox="1">
                <a:spLocks noChangeArrowheads="1"/>
              </p:cNvSpPr>
              <p:nvPr/>
            </p:nvSpPr>
            <p:spPr bwMode="auto">
              <a:xfrm>
                <a:off x="1284" y="798"/>
                <a:ext cx="189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A</a:t>
                </a:r>
              </a:p>
            </p:txBody>
          </p:sp>
          <p:sp>
            <p:nvSpPr>
              <p:cNvPr id="44103" name="Text Box 53"/>
              <p:cNvSpPr txBox="1">
                <a:spLocks noChangeArrowheads="1"/>
              </p:cNvSpPr>
              <p:nvPr/>
            </p:nvSpPr>
            <p:spPr bwMode="auto">
              <a:xfrm>
                <a:off x="1734" y="1135"/>
                <a:ext cx="183" cy="1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B</a:t>
                </a:r>
              </a:p>
            </p:txBody>
          </p:sp>
          <p:sp>
            <p:nvSpPr>
              <p:cNvPr id="44104" name="Freeform 54"/>
              <p:cNvSpPr>
                <a:spLocks/>
              </p:cNvSpPr>
              <p:nvPr/>
            </p:nvSpPr>
            <p:spPr bwMode="auto">
              <a:xfrm>
                <a:off x="1661" y="898"/>
                <a:ext cx="70" cy="52"/>
              </a:xfrm>
              <a:custGeom>
                <a:avLst/>
                <a:gdLst>
                  <a:gd name="T0" fmla="*/ 0 w 113"/>
                  <a:gd name="T1" fmla="*/ 0 h 89"/>
                  <a:gd name="T2" fmla="*/ 40 w 113"/>
                  <a:gd name="T3" fmla="*/ 48 h 89"/>
                  <a:gd name="T4" fmla="*/ 68 w 113"/>
                  <a:gd name="T5" fmla="*/ 37 h 8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13" h="89">
                    <a:moveTo>
                      <a:pt x="0" y="0"/>
                    </a:moveTo>
                    <a:cubicBezTo>
                      <a:pt x="10" y="60"/>
                      <a:pt x="10" y="65"/>
                      <a:pt x="64" y="82"/>
                    </a:cubicBezTo>
                    <a:cubicBezTo>
                      <a:pt x="113" y="72"/>
                      <a:pt x="110" y="89"/>
                      <a:pt x="110" y="6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05" name="Text Box 55"/>
              <p:cNvSpPr txBox="1">
                <a:spLocks noChangeArrowheads="1"/>
              </p:cNvSpPr>
              <p:nvPr/>
            </p:nvSpPr>
            <p:spPr bwMode="auto">
              <a:xfrm>
                <a:off x="1456" y="1056"/>
                <a:ext cx="218" cy="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400">
                    <a:solidFill>
                      <a:srgbClr val="000066"/>
                    </a:solidFill>
                    <a:latin typeface=".VnTime" panose="020B7200000000000000" pitchFamily="34" charset="0"/>
                  </a:rPr>
                  <a:t>m</a:t>
                </a:r>
              </a:p>
            </p:txBody>
          </p:sp>
        </p:grpSp>
        <p:sp>
          <p:nvSpPr>
            <p:cNvPr id="44096" name="Text Box 56"/>
            <p:cNvSpPr txBox="1">
              <a:spLocks noChangeArrowheads="1"/>
            </p:cNvSpPr>
            <p:nvPr/>
          </p:nvSpPr>
          <p:spPr bwMode="auto">
            <a:xfrm>
              <a:off x="1547" y="1176"/>
              <a:ext cx="118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>
                <a:solidFill>
                  <a:srgbClr val="FF0000"/>
                </a:solidFill>
                <a:latin typeface=".VnTime" panose="020B7200000000000000" pitchFamily="34" charset="0"/>
              </a:endParaRPr>
            </a:p>
          </p:txBody>
        </p:sp>
      </p:grpSp>
      <p:grpSp>
        <p:nvGrpSpPr>
          <p:cNvPr id="44061" name="Group 57"/>
          <p:cNvGrpSpPr>
            <a:grpSpLocks/>
          </p:cNvGrpSpPr>
          <p:nvPr/>
        </p:nvGrpSpPr>
        <p:grpSpPr bwMode="auto">
          <a:xfrm>
            <a:off x="3143251" y="3236913"/>
            <a:ext cx="1368425" cy="1416050"/>
            <a:chOff x="228" y="3387"/>
            <a:chExt cx="878" cy="947"/>
          </a:xfrm>
        </p:grpSpPr>
        <p:grpSp>
          <p:nvGrpSpPr>
            <p:cNvPr id="44080" name="Group 58"/>
            <p:cNvGrpSpPr>
              <a:grpSpLocks/>
            </p:cNvGrpSpPr>
            <p:nvPr/>
          </p:nvGrpSpPr>
          <p:grpSpPr bwMode="auto">
            <a:xfrm>
              <a:off x="228" y="3387"/>
              <a:ext cx="878" cy="876"/>
              <a:chOff x="2400" y="1200"/>
              <a:chExt cx="878" cy="876"/>
            </a:xfrm>
          </p:grpSpPr>
          <p:sp>
            <p:nvSpPr>
              <p:cNvPr id="44082" name="Oval 59"/>
              <p:cNvSpPr>
                <a:spLocks noChangeArrowheads="1"/>
              </p:cNvSpPr>
              <p:nvPr/>
            </p:nvSpPr>
            <p:spPr bwMode="auto">
              <a:xfrm>
                <a:off x="2544" y="1344"/>
                <a:ext cx="576" cy="576"/>
              </a:xfrm>
              <a:prstGeom prst="ellips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4083" name="Text Box 60"/>
              <p:cNvSpPr txBox="1">
                <a:spLocks noChangeArrowheads="1"/>
              </p:cNvSpPr>
              <p:nvPr/>
            </p:nvSpPr>
            <p:spPr bwMode="auto">
              <a:xfrm>
                <a:off x="2763" y="1491"/>
                <a:ext cx="156" cy="2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b="1">
                    <a:latin typeface=".VnTime" panose="020B7200000000000000" pitchFamily="34" charset="0"/>
                  </a:rPr>
                  <a:t>.</a:t>
                </a:r>
              </a:p>
            </p:txBody>
          </p:sp>
          <p:sp>
            <p:nvSpPr>
              <p:cNvPr id="44084" name="Text Box 61"/>
              <p:cNvSpPr txBox="1">
                <a:spLocks noChangeArrowheads="1"/>
              </p:cNvSpPr>
              <p:nvPr/>
            </p:nvSpPr>
            <p:spPr bwMode="auto">
              <a:xfrm>
                <a:off x="2745" y="1631"/>
                <a:ext cx="195" cy="1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O</a:t>
                </a:r>
              </a:p>
            </p:txBody>
          </p:sp>
          <p:sp>
            <p:nvSpPr>
              <p:cNvPr id="44085" name="Line 62"/>
              <p:cNvSpPr>
                <a:spLocks noChangeShapeType="1"/>
              </p:cNvSpPr>
              <p:nvPr/>
            </p:nvSpPr>
            <p:spPr bwMode="auto">
              <a:xfrm flipH="1">
                <a:off x="2544" y="1200"/>
                <a:ext cx="336" cy="672"/>
              </a:xfrm>
              <a:prstGeom prst="line">
                <a:avLst/>
              </a:prstGeom>
              <a:noFill/>
              <a:ln w="22225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86" name="Line 63"/>
              <p:cNvSpPr>
                <a:spLocks noChangeShapeType="1"/>
              </p:cNvSpPr>
              <p:nvPr/>
            </p:nvSpPr>
            <p:spPr bwMode="auto">
              <a:xfrm>
                <a:off x="2544" y="1344"/>
                <a:ext cx="672" cy="432"/>
              </a:xfrm>
              <a:prstGeom prst="line">
                <a:avLst/>
              </a:prstGeom>
              <a:noFill/>
              <a:ln w="22225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87" name="Text Box 64"/>
              <p:cNvSpPr txBox="1">
                <a:spLocks noChangeArrowheads="1"/>
              </p:cNvSpPr>
              <p:nvPr/>
            </p:nvSpPr>
            <p:spPr bwMode="auto">
              <a:xfrm>
                <a:off x="2448" y="1331"/>
                <a:ext cx="189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D</a:t>
                </a:r>
              </a:p>
            </p:txBody>
          </p:sp>
          <p:sp>
            <p:nvSpPr>
              <p:cNvPr id="44088" name="Text Box 65"/>
              <p:cNvSpPr txBox="1">
                <a:spLocks noChangeArrowheads="1"/>
              </p:cNvSpPr>
              <p:nvPr/>
            </p:nvSpPr>
            <p:spPr bwMode="auto">
              <a:xfrm>
                <a:off x="2400" y="1667"/>
                <a:ext cx="183" cy="1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B</a:t>
                </a:r>
              </a:p>
            </p:txBody>
          </p:sp>
          <p:sp>
            <p:nvSpPr>
              <p:cNvPr id="44089" name="Text Box 66"/>
              <p:cNvSpPr txBox="1">
                <a:spLocks noChangeArrowheads="1"/>
              </p:cNvSpPr>
              <p:nvPr/>
            </p:nvSpPr>
            <p:spPr bwMode="auto">
              <a:xfrm>
                <a:off x="2715" y="1361"/>
                <a:ext cx="188" cy="1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A</a:t>
                </a:r>
              </a:p>
            </p:txBody>
          </p:sp>
          <p:sp>
            <p:nvSpPr>
              <p:cNvPr id="44090" name="Text Box 67"/>
              <p:cNvSpPr txBox="1">
                <a:spLocks noChangeArrowheads="1"/>
              </p:cNvSpPr>
              <p:nvPr/>
            </p:nvSpPr>
            <p:spPr bwMode="auto">
              <a:xfrm>
                <a:off x="3090" y="1580"/>
                <a:ext cx="188" cy="1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C</a:t>
                </a:r>
              </a:p>
            </p:txBody>
          </p:sp>
          <p:sp>
            <p:nvSpPr>
              <p:cNvPr id="44091" name="Freeform 68"/>
              <p:cNvSpPr>
                <a:spLocks/>
              </p:cNvSpPr>
              <p:nvPr/>
            </p:nvSpPr>
            <p:spPr bwMode="auto">
              <a:xfrm rot="-1357807">
                <a:off x="2733" y="1509"/>
                <a:ext cx="69" cy="48"/>
              </a:xfrm>
              <a:custGeom>
                <a:avLst/>
                <a:gdLst>
                  <a:gd name="T0" fmla="*/ 0 w 128"/>
                  <a:gd name="T1" fmla="*/ 0 h 52"/>
                  <a:gd name="T2" fmla="*/ 5 w 128"/>
                  <a:gd name="T3" fmla="*/ 25 h 52"/>
                  <a:gd name="T4" fmla="*/ 35 w 128"/>
                  <a:gd name="T5" fmla="*/ 42 h 52"/>
                  <a:gd name="T6" fmla="*/ 69 w 128"/>
                  <a:gd name="T7" fmla="*/ 17 h 5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8" h="52">
                    <a:moveTo>
                      <a:pt x="0" y="0"/>
                    </a:moveTo>
                    <a:cubicBezTo>
                      <a:pt x="3" y="9"/>
                      <a:pt x="1" y="21"/>
                      <a:pt x="9" y="27"/>
                    </a:cubicBezTo>
                    <a:cubicBezTo>
                      <a:pt x="25" y="38"/>
                      <a:pt x="64" y="46"/>
                      <a:pt x="64" y="46"/>
                    </a:cubicBezTo>
                    <a:cubicBezTo>
                      <a:pt x="125" y="35"/>
                      <a:pt x="109" y="52"/>
                      <a:pt x="128" y="1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92" name="Text Box 69"/>
              <p:cNvSpPr txBox="1">
                <a:spLocks noChangeArrowheads="1"/>
              </p:cNvSpPr>
              <p:nvPr/>
            </p:nvSpPr>
            <p:spPr bwMode="auto">
              <a:xfrm>
                <a:off x="2604" y="1212"/>
                <a:ext cx="206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400">
                    <a:solidFill>
                      <a:srgbClr val="000066"/>
                    </a:solidFill>
                    <a:latin typeface=".VnTime" panose="020B7200000000000000" pitchFamily="34" charset="0"/>
                  </a:rPr>
                  <a:t>m</a:t>
                </a:r>
              </a:p>
            </p:txBody>
          </p:sp>
          <p:sp>
            <p:nvSpPr>
              <p:cNvPr id="44093" name="Text Box 70"/>
              <p:cNvSpPr txBox="1">
                <a:spLocks noChangeArrowheads="1"/>
              </p:cNvSpPr>
              <p:nvPr/>
            </p:nvSpPr>
            <p:spPr bwMode="auto">
              <a:xfrm>
                <a:off x="2784" y="1872"/>
                <a:ext cx="175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400">
                    <a:solidFill>
                      <a:srgbClr val="000066"/>
                    </a:solidFill>
                    <a:latin typeface=".VnTime" panose="020B7200000000000000" pitchFamily="34" charset="0"/>
                  </a:rPr>
                  <a:t>n</a:t>
                </a:r>
              </a:p>
            </p:txBody>
          </p:sp>
          <p:sp>
            <p:nvSpPr>
              <p:cNvPr id="44094" name="Text Box 71"/>
              <p:cNvSpPr txBox="1">
                <a:spLocks noChangeArrowheads="1"/>
              </p:cNvSpPr>
              <p:nvPr/>
            </p:nvSpPr>
            <p:spPr bwMode="auto">
              <a:xfrm>
                <a:off x="2814" y="1208"/>
                <a:ext cx="183" cy="1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E</a:t>
                </a:r>
              </a:p>
            </p:txBody>
          </p:sp>
        </p:grpSp>
        <p:sp>
          <p:nvSpPr>
            <p:cNvPr id="44081" name="Text Box 72"/>
            <p:cNvSpPr txBox="1">
              <a:spLocks noChangeArrowheads="1"/>
            </p:cNvSpPr>
            <p:nvPr/>
          </p:nvSpPr>
          <p:spPr bwMode="auto">
            <a:xfrm>
              <a:off x="418" y="4089"/>
              <a:ext cx="119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>
                <a:solidFill>
                  <a:srgbClr val="FF0000"/>
                </a:solidFill>
                <a:latin typeface=".VnTime" panose="020B7200000000000000" pitchFamily="34" charset="0"/>
              </a:endParaRPr>
            </a:p>
          </p:txBody>
        </p:sp>
      </p:grpSp>
      <p:grpSp>
        <p:nvGrpSpPr>
          <p:cNvPr id="44062" name="Group 73"/>
          <p:cNvGrpSpPr>
            <a:grpSpLocks/>
          </p:cNvGrpSpPr>
          <p:nvPr/>
        </p:nvGrpSpPr>
        <p:grpSpPr bwMode="auto">
          <a:xfrm rot="1148354">
            <a:off x="6208903" y="1487482"/>
            <a:ext cx="1389143" cy="1596796"/>
            <a:chOff x="219" y="1126"/>
            <a:chExt cx="833" cy="1176"/>
          </a:xfrm>
        </p:grpSpPr>
        <p:grpSp>
          <p:nvGrpSpPr>
            <p:cNvPr id="44063" name="Group 74"/>
            <p:cNvGrpSpPr>
              <a:grpSpLocks/>
            </p:cNvGrpSpPr>
            <p:nvPr/>
          </p:nvGrpSpPr>
          <p:grpSpPr bwMode="auto">
            <a:xfrm rot="1300409">
              <a:off x="219" y="1126"/>
              <a:ext cx="833" cy="1141"/>
              <a:chOff x="3533" y="745"/>
              <a:chExt cx="833" cy="1141"/>
            </a:xfrm>
          </p:grpSpPr>
          <p:sp>
            <p:nvSpPr>
              <p:cNvPr id="44065" name="Oval 75"/>
              <p:cNvSpPr>
                <a:spLocks noChangeArrowheads="1"/>
              </p:cNvSpPr>
              <p:nvPr/>
            </p:nvSpPr>
            <p:spPr bwMode="auto">
              <a:xfrm>
                <a:off x="3696" y="1152"/>
                <a:ext cx="576" cy="576"/>
              </a:xfrm>
              <a:prstGeom prst="ellips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4066" name="Text Box 76"/>
              <p:cNvSpPr txBox="1">
                <a:spLocks noChangeArrowheads="1"/>
              </p:cNvSpPr>
              <p:nvPr/>
            </p:nvSpPr>
            <p:spPr bwMode="auto">
              <a:xfrm>
                <a:off x="3915" y="1272"/>
                <a:ext cx="144" cy="2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b="1">
                    <a:latin typeface=".VnTime" panose="020B7200000000000000" pitchFamily="34" charset="0"/>
                  </a:rPr>
                  <a:t>.</a:t>
                </a:r>
              </a:p>
            </p:txBody>
          </p:sp>
          <p:sp>
            <p:nvSpPr>
              <p:cNvPr id="44067" name="Text Box 77"/>
              <p:cNvSpPr txBox="1">
                <a:spLocks noChangeArrowheads="1"/>
              </p:cNvSpPr>
              <p:nvPr/>
            </p:nvSpPr>
            <p:spPr bwMode="auto">
              <a:xfrm>
                <a:off x="3810" y="1310"/>
                <a:ext cx="177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>
                    <a:solidFill>
                      <a:srgbClr val="000066"/>
                    </a:solidFill>
                    <a:latin typeface=".VnTime" panose="020B7200000000000000" pitchFamily="34" charset="0"/>
                  </a:rPr>
                  <a:t>O</a:t>
                </a:r>
              </a:p>
            </p:txBody>
          </p:sp>
          <p:sp>
            <p:nvSpPr>
              <p:cNvPr id="44068" name="Line 78"/>
              <p:cNvSpPr>
                <a:spLocks noChangeShapeType="1"/>
              </p:cNvSpPr>
              <p:nvPr/>
            </p:nvSpPr>
            <p:spPr bwMode="auto">
              <a:xfrm flipV="1">
                <a:off x="3633" y="891"/>
                <a:ext cx="624" cy="624"/>
              </a:xfrm>
              <a:prstGeom prst="line">
                <a:avLst/>
              </a:prstGeom>
              <a:noFill/>
              <a:ln w="22225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69" name="Line 79"/>
              <p:cNvSpPr>
                <a:spLocks noChangeShapeType="1"/>
              </p:cNvSpPr>
              <p:nvPr/>
            </p:nvSpPr>
            <p:spPr bwMode="auto">
              <a:xfrm flipH="1">
                <a:off x="4017" y="891"/>
                <a:ext cx="240" cy="960"/>
              </a:xfrm>
              <a:prstGeom prst="line">
                <a:avLst/>
              </a:prstGeom>
              <a:noFill/>
              <a:ln w="22225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70" name="Text Box 80"/>
              <p:cNvSpPr txBox="1">
                <a:spLocks noChangeArrowheads="1"/>
              </p:cNvSpPr>
              <p:nvPr/>
            </p:nvSpPr>
            <p:spPr bwMode="auto">
              <a:xfrm>
                <a:off x="4194" y="745"/>
                <a:ext cx="172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E</a:t>
                </a:r>
              </a:p>
            </p:txBody>
          </p:sp>
          <p:sp>
            <p:nvSpPr>
              <p:cNvPr id="44071" name="Text Box 81"/>
              <p:cNvSpPr txBox="1">
                <a:spLocks noChangeArrowheads="1"/>
              </p:cNvSpPr>
              <p:nvPr/>
            </p:nvSpPr>
            <p:spPr bwMode="auto">
              <a:xfrm>
                <a:off x="3866" y="975"/>
                <a:ext cx="176" cy="2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latin typeface=".VnTime" panose="020B7200000000000000" pitchFamily="34" charset="0"/>
                  </a:rPr>
                  <a:t>A</a:t>
                </a:r>
              </a:p>
            </p:txBody>
          </p:sp>
          <p:sp>
            <p:nvSpPr>
              <p:cNvPr id="44072" name="Text Box 82"/>
              <p:cNvSpPr txBox="1">
                <a:spLocks noChangeArrowheads="1"/>
              </p:cNvSpPr>
              <p:nvPr/>
            </p:nvSpPr>
            <p:spPr bwMode="auto">
              <a:xfrm>
                <a:off x="4138" y="1077"/>
                <a:ext cx="177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D</a:t>
                </a:r>
              </a:p>
            </p:txBody>
          </p:sp>
          <p:sp>
            <p:nvSpPr>
              <p:cNvPr id="44073" name="Text Box 83"/>
              <p:cNvSpPr txBox="1">
                <a:spLocks noChangeArrowheads="1"/>
              </p:cNvSpPr>
              <p:nvPr/>
            </p:nvSpPr>
            <p:spPr bwMode="auto">
              <a:xfrm>
                <a:off x="3533" y="1345"/>
                <a:ext cx="172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000066"/>
                    </a:solidFill>
                    <a:latin typeface=".VnTime" panose="020B7200000000000000" pitchFamily="34" charset="0"/>
                  </a:rPr>
                  <a:t>B</a:t>
                </a:r>
              </a:p>
            </p:txBody>
          </p:sp>
          <p:sp>
            <p:nvSpPr>
              <p:cNvPr id="44074" name="Text Box 84"/>
              <p:cNvSpPr txBox="1">
                <a:spLocks noChangeArrowheads="1"/>
              </p:cNvSpPr>
              <p:nvPr/>
            </p:nvSpPr>
            <p:spPr bwMode="auto">
              <a:xfrm>
                <a:off x="4001" y="1682"/>
                <a:ext cx="177" cy="2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latin typeface=".VnTime" panose="020B7200000000000000" pitchFamily="34" charset="0"/>
                  </a:rPr>
                  <a:t>C</a:t>
                </a:r>
              </a:p>
            </p:txBody>
          </p:sp>
          <p:grpSp>
            <p:nvGrpSpPr>
              <p:cNvPr id="44075" name="Group 85"/>
              <p:cNvGrpSpPr>
                <a:grpSpLocks/>
              </p:cNvGrpSpPr>
              <p:nvPr/>
            </p:nvGrpSpPr>
            <p:grpSpPr bwMode="auto">
              <a:xfrm>
                <a:off x="4146" y="999"/>
                <a:ext cx="69" cy="67"/>
                <a:chOff x="3306" y="2629"/>
                <a:chExt cx="69" cy="67"/>
              </a:xfrm>
            </p:grpSpPr>
            <p:sp>
              <p:nvSpPr>
                <p:cNvPr id="44078" name="Freeform 86"/>
                <p:cNvSpPr>
                  <a:spLocks/>
                </p:cNvSpPr>
                <p:nvPr/>
              </p:nvSpPr>
              <p:spPr bwMode="auto">
                <a:xfrm>
                  <a:off x="3318" y="2629"/>
                  <a:ext cx="57" cy="47"/>
                </a:xfrm>
                <a:custGeom>
                  <a:avLst/>
                  <a:gdLst>
                    <a:gd name="T0" fmla="*/ 0 w 113"/>
                    <a:gd name="T1" fmla="*/ 0 h 89"/>
                    <a:gd name="T2" fmla="*/ 32 w 113"/>
                    <a:gd name="T3" fmla="*/ 43 h 89"/>
                    <a:gd name="T4" fmla="*/ 55 w 113"/>
                    <a:gd name="T5" fmla="*/ 34 h 8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13" h="89">
                      <a:moveTo>
                        <a:pt x="0" y="0"/>
                      </a:moveTo>
                      <a:cubicBezTo>
                        <a:pt x="10" y="60"/>
                        <a:pt x="10" y="65"/>
                        <a:pt x="64" y="82"/>
                      </a:cubicBezTo>
                      <a:cubicBezTo>
                        <a:pt x="113" y="72"/>
                        <a:pt x="110" y="89"/>
                        <a:pt x="110" y="6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079" name="Freeform 87"/>
                <p:cNvSpPr>
                  <a:spLocks/>
                </p:cNvSpPr>
                <p:nvPr/>
              </p:nvSpPr>
              <p:spPr bwMode="auto">
                <a:xfrm>
                  <a:off x="3306" y="2643"/>
                  <a:ext cx="65" cy="53"/>
                </a:xfrm>
                <a:custGeom>
                  <a:avLst/>
                  <a:gdLst>
                    <a:gd name="T0" fmla="*/ 0 w 113"/>
                    <a:gd name="T1" fmla="*/ 0 h 89"/>
                    <a:gd name="T2" fmla="*/ 37 w 113"/>
                    <a:gd name="T3" fmla="*/ 49 h 89"/>
                    <a:gd name="T4" fmla="*/ 63 w 113"/>
                    <a:gd name="T5" fmla="*/ 38 h 8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13" h="89">
                      <a:moveTo>
                        <a:pt x="0" y="0"/>
                      </a:moveTo>
                      <a:cubicBezTo>
                        <a:pt x="10" y="60"/>
                        <a:pt x="10" y="65"/>
                        <a:pt x="64" y="82"/>
                      </a:cubicBezTo>
                      <a:cubicBezTo>
                        <a:pt x="113" y="72"/>
                        <a:pt x="110" y="89"/>
                        <a:pt x="110" y="6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4076" name="Text Box 88"/>
              <p:cNvSpPr txBox="1">
                <a:spLocks noChangeArrowheads="1"/>
              </p:cNvSpPr>
              <p:nvPr/>
            </p:nvSpPr>
            <p:spPr bwMode="auto">
              <a:xfrm>
                <a:off x="3636" y="1581"/>
                <a:ext cx="111" cy="2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1400">
                  <a:latin typeface=".VnTime" panose="020B7200000000000000" pitchFamily="34" charset="0"/>
                </a:endParaRPr>
              </a:p>
            </p:txBody>
          </p:sp>
          <p:sp>
            <p:nvSpPr>
              <p:cNvPr id="44077" name="Text Box 89"/>
              <p:cNvSpPr txBox="1">
                <a:spLocks noChangeArrowheads="1"/>
              </p:cNvSpPr>
              <p:nvPr/>
            </p:nvSpPr>
            <p:spPr bwMode="auto">
              <a:xfrm>
                <a:off x="3971" y="1103"/>
                <a:ext cx="111" cy="2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1400">
                  <a:latin typeface=".VnTime" panose="020B7200000000000000" pitchFamily="34" charset="0"/>
                </a:endParaRPr>
              </a:p>
            </p:txBody>
          </p:sp>
        </p:grpSp>
        <p:sp>
          <p:nvSpPr>
            <p:cNvPr id="44064" name="Text Box 90"/>
            <p:cNvSpPr txBox="1">
              <a:spLocks noChangeArrowheads="1"/>
            </p:cNvSpPr>
            <p:nvPr/>
          </p:nvSpPr>
          <p:spPr bwMode="auto">
            <a:xfrm>
              <a:off x="676" y="2032"/>
              <a:ext cx="111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>
                <a:solidFill>
                  <a:srgbClr val="FF0000"/>
                </a:solidFill>
                <a:latin typeface=".VnTime" panose="020B72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166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0">
            <a:extLst>
              <a:ext uri="{FF2B5EF4-FFF2-40B4-BE49-F238E27FC236}">
                <a16:creationId xmlns:a16="http://schemas.microsoft.com/office/drawing/2014/main" id="{8A9FB1FD-20F9-462E-BFE1-5883BF6D19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3531" y="675464"/>
            <a:ext cx="1816288" cy="5238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vi-V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Vận dụng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4727" y="18535"/>
            <a:ext cx="1257273" cy="7072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5"/>
            <a:ext cx="914400" cy="643297"/>
          </a:xfrm>
          <a:prstGeom prst="rect">
            <a:avLst/>
          </a:prstGeom>
        </p:spPr>
      </p:pic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160088"/>
              </p:ext>
            </p:extLst>
          </p:nvPr>
        </p:nvGraphicFramePr>
        <p:xfrm>
          <a:off x="808489" y="5597100"/>
          <a:ext cx="2066254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33440" imgH="507960" progId="Equation.DSMT4">
                  <p:embed/>
                </p:oleObj>
              </mc:Choice>
              <mc:Fallback>
                <p:oleObj name="Equation" r:id="rId4" imgW="133344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489" y="5597100"/>
                        <a:ext cx="2066254" cy="814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2838320" y="5760104"/>
            <a:ext cx="1216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sđ</a:t>
            </a:r>
            <a:endParaRPr lang="en-US" sz="2400" dirty="0"/>
          </a:p>
        </p:txBody>
      </p:sp>
      <p:graphicFrame>
        <p:nvGraphicFramePr>
          <p:cNvPr id="22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0208971"/>
              </p:ext>
            </p:extLst>
          </p:nvPr>
        </p:nvGraphicFramePr>
        <p:xfrm>
          <a:off x="3200724" y="5700425"/>
          <a:ext cx="533400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53780" imgH="215713" progId="Equation.DSMT4">
                  <p:embed/>
                </p:oleObj>
              </mc:Choice>
              <mc:Fallback>
                <p:oleObj name="Equation" r:id="rId6" imgW="253780" imgH="21571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724" y="5700425"/>
                        <a:ext cx="533400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8"/>
          <p:cNvSpPr txBox="1">
            <a:spLocks noChangeArrowheads="1"/>
          </p:cNvSpPr>
          <p:nvPr/>
        </p:nvSpPr>
        <p:spPr bwMode="auto">
          <a:xfrm>
            <a:off x="3643957" y="5787400"/>
            <a:ext cx="827054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sz="2400" dirty="0">
                <a:solidFill>
                  <a:srgbClr val="FF0000"/>
                </a:solidFill>
              </a:rPr>
              <a:t>=</a:t>
            </a:r>
            <a:r>
              <a:rPr lang="vi-VN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4</a:t>
            </a:r>
            <a:r>
              <a:rPr lang="vi-VN" sz="2400" dirty="0">
                <a:solidFill>
                  <a:srgbClr val="FF0000"/>
                </a:solidFill>
              </a:rPr>
              <a:t>0</a:t>
            </a:r>
            <a:r>
              <a:rPr lang="vi-VN" sz="2400" baseline="30000" dirty="0">
                <a:solidFill>
                  <a:srgbClr val="FF0000"/>
                </a:solidFill>
              </a:rPr>
              <a:t>0</a:t>
            </a:r>
            <a:r>
              <a:rPr lang="en-US" sz="2400" baseline="30000" dirty="0">
                <a:solidFill>
                  <a:srgbClr val="FF0000"/>
                </a:solidFill>
              </a:rPr>
              <a:t>   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rgbClr val="002060"/>
              </a:solidFill>
            </a:endParaRPr>
          </a:p>
        </p:txBody>
      </p:sp>
      <p:pic>
        <p:nvPicPr>
          <p:cNvPr id="32828" name="Picture 6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80" y="962919"/>
            <a:ext cx="376237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832" name="Picture 6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80" y="962919"/>
            <a:ext cx="391477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Cloud Callout 25"/>
          <p:cNvSpPr/>
          <p:nvPr/>
        </p:nvSpPr>
        <p:spPr>
          <a:xfrm>
            <a:off x="5907222" y="300114"/>
            <a:ext cx="5619550" cy="2683893"/>
          </a:xfrm>
          <a:prstGeom prst="cloudCallout">
            <a:avLst>
              <a:gd name="adj1" fmla="val -78769"/>
              <a:gd name="adj2" fmla="val 2855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hình vẽ sau, tính số đo cung AB, góc xAB, Góc ACB. Rút ra Kết luận về góc xAB và góc ACB ?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985107"/>
              </p:ext>
            </p:extLst>
          </p:nvPr>
        </p:nvGraphicFramePr>
        <p:xfrm>
          <a:off x="914400" y="5116872"/>
          <a:ext cx="645951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44240" imgH="279360" progId="Equation.DSMT4">
                  <p:embed/>
                </p:oleObj>
              </mc:Choice>
              <mc:Fallback>
                <p:oleObj name="Equation" r:id="rId10" imgW="444240" imgH="27936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116872"/>
                        <a:ext cx="645951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8"/>
          <p:cNvSpPr txBox="1">
            <a:spLocks noChangeArrowheads="1"/>
          </p:cNvSpPr>
          <p:nvPr/>
        </p:nvSpPr>
        <p:spPr bwMode="auto">
          <a:xfrm>
            <a:off x="1607758" y="4655207"/>
            <a:ext cx="85670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7214891"/>
              </p:ext>
            </p:extLst>
          </p:nvPr>
        </p:nvGraphicFramePr>
        <p:xfrm>
          <a:off x="920281" y="4603119"/>
          <a:ext cx="687478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93480" imgH="279360" progId="Equation.DSMT4">
                  <p:embed/>
                </p:oleObj>
              </mc:Choice>
              <mc:Fallback>
                <p:oleObj name="Equation" r:id="rId12" imgW="393480" imgH="2793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281" y="4603119"/>
                        <a:ext cx="687478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1623678" y="5144168"/>
            <a:ext cx="85670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</a:t>
            </a:r>
          </a:p>
        </p:txBody>
      </p:sp>
      <p:pic>
        <p:nvPicPr>
          <p:cNvPr id="32848" name="Picture 8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9" y="962919"/>
            <a:ext cx="391477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4580739"/>
              </p:ext>
            </p:extLst>
          </p:nvPr>
        </p:nvGraphicFramePr>
        <p:xfrm>
          <a:off x="914400" y="4201898"/>
          <a:ext cx="775171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457200" imgH="279360" progId="Equation.DSMT4">
                  <p:embed/>
                </p:oleObj>
              </mc:Choice>
              <mc:Fallback>
                <p:oleObj name="Equation" r:id="rId15" imgW="457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201898"/>
                        <a:ext cx="775171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8"/>
          <p:cNvSpPr txBox="1">
            <a:spLocks noChangeArrowheads="1"/>
          </p:cNvSpPr>
          <p:nvPr/>
        </p:nvSpPr>
        <p:spPr bwMode="auto">
          <a:xfrm>
            <a:off x="1742902" y="4229898"/>
            <a:ext cx="85670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</a:t>
            </a:r>
          </a:p>
        </p:txBody>
      </p:sp>
      <p:pic>
        <p:nvPicPr>
          <p:cNvPr id="32850" name="Picture 8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80" y="962919"/>
            <a:ext cx="391477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851" name="Picture 8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8" y="962919"/>
            <a:ext cx="391477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3529818" y="1583140"/>
            <a:ext cx="561116" cy="6186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616661" y="1105465"/>
            <a:ext cx="1665024" cy="4367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Tiếp</a:t>
            </a:r>
            <a:r>
              <a:rPr lang="en-US" sz="2400" b="1" dirty="0"/>
              <a:t> </a:t>
            </a:r>
            <a:r>
              <a:rPr lang="en-US" sz="2400" b="1" dirty="0" err="1"/>
              <a:t>tuyến</a:t>
            </a:r>
            <a:endParaRPr lang="en-US" sz="2400" b="1" dirty="0"/>
          </a:p>
        </p:txBody>
      </p:sp>
      <p:cxnSp>
        <p:nvCxnSpPr>
          <p:cNvPr id="29" name="Straight Arrow Connector 28"/>
          <p:cNvCxnSpPr/>
          <p:nvPr/>
        </p:nvCxnSpPr>
        <p:spPr>
          <a:xfrm flipH="1" flipV="1">
            <a:off x="3179928" y="2777193"/>
            <a:ext cx="1062270" cy="3115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242198" y="3088775"/>
            <a:ext cx="1665024" cy="4367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Dây</a:t>
            </a:r>
            <a:r>
              <a:rPr lang="en-US" sz="2400" b="1" dirty="0"/>
              <a:t> </a:t>
            </a:r>
            <a:r>
              <a:rPr lang="en-US" sz="2400" b="1" dirty="0" err="1"/>
              <a:t>cung</a:t>
            </a:r>
            <a:endParaRPr lang="en-US" sz="2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B89194-3247-2785-1700-27D1A00CA1E5}"/>
              </a:ext>
            </a:extLst>
          </p:cNvPr>
          <p:cNvSpPr txBox="1"/>
          <p:nvPr/>
        </p:nvSpPr>
        <p:spPr>
          <a:xfrm>
            <a:off x="5255999" y="4207256"/>
            <a:ext cx="3615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Nên  </a:t>
            </a:r>
            <a:r>
              <a:rPr lang="en-US" sz="2400" dirty="0" err="1"/>
              <a:t>sđ</a:t>
            </a:r>
            <a:r>
              <a:rPr lang="vi-VN" sz="2400" dirty="0"/>
              <a:t>             80</a:t>
            </a:r>
            <a:r>
              <a:rPr lang="vi-VN" sz="2400" baseline="30000" dirty="0"/>
              <a:t>0</a:t>
            </a:r>
            <a:endParaRPr lang="en-US" sz="2400" dirty="0"/>
          </a:p>
        </p:txBody>
      </p:sp>
      <p:graphicFrame>
        <p:nvGraphicFramePr>
          <p:cNvPr id="8" name="Object 18">
            <a:extLst>
              <a:ext uri="{FF2B5EF4-FFF2-40B4-BE49-F238E27FC236}">
                <a16:creationId xmlns:a16="http://schemas.microsoft.com/office/drawing/2014/main" id="{DAF01AA2-CC97-19EC-8B2D-E2C98360A6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536299"/>
              </p:ext>
            </p:extLst>
          </p:nvPr>
        </p:nvGraphicFramePr>
        <p:xfrm>
          <a:off x="6387085" y="4209227"/>
          <a:ext cx="955414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368280" imgH="215640" progId="Equation.DSMT4">
                  <p:embed/>
                </p:oleObj>
              </mc:Choice>
              <mc:Fallback>
                <p:oleObj name="Equation" r:id="rId19" imgW="368280" imgH="215640" progId="Equation.DSMT4">
                  <p:embed/>
                  <p:pic>
                    <p:nvPicPr>
                      <p:cNvPr id="2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7085" y="4209227"/>
                        <a:ext cx="955414" cy="414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20">
            <a:extLst>
              <a:ext uri="{FF2B5EF4-FFF2-40B4-BE49-F238E27FC236}">
                <a16:creationId xmlns:a16="http://schemas.microsoft.com/office/drawing/2014/main" id="{C868EA4C-D9D5-FDB3-6338-63643F8E8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967" y="92237"/>
            <a:ext cx="8569501" cy="5238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vi-VN" altLang="en-US" sz="28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CHUYÊN ĐỀ: CÁC LOẠI GÓC VỚI ĐƯỜNG TRÒN</a:t>
            </a:r>
            <a:endParaRPr lang="en-US" altLang="en-US" sz="2800" b="1" dirty="0">
              <a:solidFill>
                <a:srgbClr val="0066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76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2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2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  <p:bldP spid="23" grpId="0"/>
      <p:bldP spid="26" grpId="0" animBg="1"/>
      <p:bldP spid="30" grpId="0"/>
      <p:bldP spid="32" grpId="0"/>
      <p:bldP spid="37" grpId="0"/>
      <p:bldP spid="11" grpId="0" animBg="1"/>
      <p:bldP spid="31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4546" y="2022523"/>
            <a:ext cx="5355368" cy="4236610"/>
          </a:xfrm>
          <a:prstGeom prst="roundRect">
            <a:avLst/>
          </a:prstGeom>
          <a:ln w="57150" cmpd="tri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1966" y="1015104"/>
            <a:ext cx="113396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(O) và điểm M nằm ngoài đường tròn (O) . Qua M kẻ tiếp tuyến MT (T là tiếp điểm) và cát tuyến MAB ( A nằm giữa M và B) .Chứng minh: MT</a:t>
            </a:r>
            <a:r>
              <a:rPr lang="vi-V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MA . MB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0B657F-8CA5-4AE2-ACA5-E703C0582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63" y="2845766"/>
            <a:ext cx="4671582" cy="28323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B6ECBCF-4694-4FEA-93B6-7EF86429E469}"/>
              </a:ext>
            </a:extLst>
          </p:cNvPr>
          <p:cNvSpPr/>
          <p:nvPr/>
        </p:nvSpPr>
        <p:spPr>
          <a:xfrm>
            <a:off x="7808469" y="1881843"/>
            <a:ext cx="849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34260" y="2446028"/>
            <a:ext cx="3286541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∆MTA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∆MTB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554859" y="2847009"/>
            <a:ext cx="6389006" cy="1414937"/>
            <a:chOff x="5912174" y="3509128"/>
            <a:chExt cx="6069004" cy="1414937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41139726"/>
                </p:ext>
              </p:extLst>
            </p:nvPr>
          </p:nvGraphicFramePr>
          <p:xfrm>
            <a:off x="5912174" y="3509128"/>
            <a:ext cx="1770378" cy="1081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914400" imgH="558720" progId="Equation.DSMT4">
                    <p:embed/>
                  </p:oleObj>
                </mc:Choice>
                <mc:Fallback>
                  <p:oleObj name="Equation" r:id="rId3" imgW="914400" imgH="55872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5912174" y="3509128"/>
                          <a:ext cx="1770378" cy="10810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7592410" y="4093068"/>
              <a:ext cx="438876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góc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tạo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bởi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tiếp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tuyến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dây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cung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</a:p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góc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tiếp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chắn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cung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TA)</a:t>
              </a:r>
            </a:p>
          </p:txBody>
        </p:sp>
      </p:grp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6608365"/>
              </p:ext>
            </p:extLst>
          </p:nvPr>
        </p:nvGraphicFramePr>
        <p:xfrm>
          <a:off x="5720311" y="4449340"/>
          <a:ext cx="438150" cy="348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15619" imgH="164885" progId="Equation.DSMT4">
                  <p:embed/>
                </p:oleObj>
              </mc:Choice>
              <mc:Fallback>
                <p:oleObj name="Equation" r:id="rId5" imgW="215619" imgH="16488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0311" y="4449340"/>
                        <a:ext cx="438150" cy="3482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2" r="16232" b="18666"/>
          <a:stretch>
            <a:fillRect/>
          </a:stretch>
        </p:blipFill>
        <p:spPr bwMode="auto">
          <a:xfrm>
            <a:off x="7101783" y="4336226"/>
            <a:ext cx="247664" cy="35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5935351" y="4335873"/>
            <a:ext cx="11859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∆MTA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7277531" y="4336226"/>
            <a:ext cx="18798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∆MBT (g-g)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379203"/>
              </p:ext>
            </p:extLst>
          </p:nvPr>
        </p:nvGraphicFramePr>
        <p:xfrm>
          <a:off x="5672390" y="4849532"/>
          <a:ext cx="2494211" cy="1264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55600" imgH="609480" progId="Equation.DSMT4">
                  <p:embed/>
                </p:oleObj>
              </mc:Choice>
              <mc:Fallback>
                <p:oleObj name="Equation" r:id="rId8" imgW="1155600" imgH="609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672390" y="4849532"/>
                        <a:ext cx="2494211" cy="12646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 Box 20">
            <a:extLst>
              <a:ext uri="{FF2B5EF4-FFF2-40B4-BE49-F238E27FC236}">
                <a16:creationId xmlns:a16="http://schemas.microsoft.com/office/drawing/2014/main" id="{92CFD7C7-4D0E-9430-F0CC-65790C7A5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572" y="92237"/>
            <a:ext cx="8625385" cy="5238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vi-VN" altLang="en-US" sz="28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CHUYÊN ĐỀ: CÁC LOẠI GÓC VỚI ĐƯỜNG TRÒN</a:t>
            </a:r>
            <a:endParaRPr lang="en-US" altLang="en-US" sz="2800" b="1" dirty="0">
              <a:solidFill>
                <a:srgbClr val="0066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30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120544" y="975032"/>
            <a:ext cx="1207145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AB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(O).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BD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E,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CM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 ở S. </a:t>
            </a:r>
          </a:p>
          <a:p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ES = EM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575" y="2323048"/>
            <a:ext cx="5181422" cy="4498431"/>
          </a:xfrm>
          <a:prstGeom prst="rect">
            <a:avLst/>
          </a:prstGeom>
        </p:spPr>
      </p:pic>
      <p:sp>
        <p:nvSpPr>
          <p:cNvPr id="54" name="Rectangle 6"/>
          <p:cNvSpPr>
            <a:spLocks noChangeArrowheads="1"/>
          </p:cNvSpPr>
          <p:nvPr/>
        </p:nvSpPr>
        <p:spPr bwMode="auto">
          <a:xfrm>
            <a:off x="5073653" y="2845861"/>
            <a:ext cx="687025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2300" dirty="0">
                <a:latin typeface="+mj-lt"/>
              </a:rPr>
              <a:t>Ta có </a:t>
            </a:r>
            <a:r>
              <a:rPr lang="en-US" sz="2300" dirty="0">
                <a:latin typeface="+mj-lt"/>
              </a:rPr>
              <a:t>          </a:t>
            </a:r>
            <a:r>
              <a:rPr lang="vi-VN" sz="2300" dirty="0">
                <a:latin typeface="+mj-lt"/>
              </a:rPr>
              <a:t> </a:t>
            </a:r>
            <a:r>
              <a:rPr lang="en-US" sz="2300" dirty="0">
                <a:latin typeface="+mj-lt"/>
              </a:rPr>
              <a:t>   </a:t>
            </a:r>
            <a:r>
              <a:rPr lang="vi-VN" sz="2300" dirty="0">
                <a:latin typeface="+mj-lt"/>
              </a:rPr>
              <a:t>là góc có đỉnh nằm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300" dirty="0">
                <a:latin typeface="+mj-lt"/>
              </a:rPr>
              <a:t> </a:t>
            </a:r>
            <a:r>
              <a:rPr lang="vi-VN" sz="2300" dirty="0">
                <a:latin typeface="+mj-lt"/>
              </a:rPr>
              <a:t>trong đường tròn </a:t>
            </a:r>
            <a:endParaRPr lang="en-US" sz="2300" dirty="0">
              <a:latin typeface="+mj-lt"/>
            </a:endParaRPr>
          </a:p>
          <a:p>
            <a:r>
              <a:rPr lang="vi-VN" sz="2300" dirty="0">
                <a:latin typeface="+mj-lt"/>
              </a:rPr>
              <a:t>chắn cung AC và cung BM.</a:t>
            </a:r>
            <a:endParaRPr lang="en-US" sz="2300" dirty="0">
              <a:latin typeface="+mj-lt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514186" y="198024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+mj-lt"/>
              </a:rPr>
              <a:t>Xét đường tròn (O) có hai đường kính</a:t>
            </a:r>
            <a:endParaRPr lang="en-US" sz="2400" dirty="0">
              <a:latin typeface="+mj-lt"/>
            </a:endParaRPr>
          </a:p>
        </p:txBody>
      </p:sp>
      <p:graphicFrame>
        <p:nvGraphicFramePr>
          <p:cNvPr id="56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541100"/>
              </p:ext>
            </p:extLst>
          </p:nvPr>
        </p:nvGraphicFramePr>
        <p:xfrm>
          <a:off x="9335394" y="1999985"/>
          <a:ext cx="1274792" cy="337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49160" imgH="177480" progId="Equation.DSMT4">
                  <p:embed/>
                </p:oleObj>
              </mc:Choice>
              <mc:Fallback>
                <p:oleObj name="Equation" r:id="rId3" imgW="74916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5394" y="1999985"/>
                        <a:ext cx="1274792" cy="3370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1075585"/>
              </p:ext>
            </p:extLst>
          </p:nvPr>
        </p:nvGraphicFramePr>
        <p:xfrm>
          <a:off x="5335941" y="2407171"/>
          <a:ext cx="4476799" cy="438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616120" imgH="253800" progId="Equation.DSMT4">
                  <p:embed/>
                </p:oleObj>
              </mc:Choice>
              <mc:Fallback>
                <p:oleObj name="Equation" r:id="rId5" imgW="26161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5941" y="2407171"/>
                        <a:ext cx="4476799" cy="4386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178341"/>
              </p:ext>
            </p:extLst>
          </p:nvPr>
        </p:nvGraphicFramePr>
        <p:xfrm>
          <a:off x="5882229" y="2777621"/>
          <a:ext cx="874712" cy="444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31640" imgH="241200" progId="Equation.DSMT4">
                  <p:embed/>
                </p:oleObj>
              </mc:Choice>
              <mc:Fallback>
                <p:oleObj name="Equation" r:id="rId7" imgW="43164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2229" y="2777621"/>
                        <a:ext cx="874712" cy="4447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9" name="Group 58"/>
          <p:cNvGrpSpPr/>
          <p:nvPr/>
        </p:nvGrpSpPr>
        <p:grpSpPr>
          <a:xfrm>
            <a:off x="5118024" y="3531578"/>
            <a:ext cx="5358738" cy="814502"/>
            <a:chOff x="4016739" y="4115847"/>
            <a:chExt cx="5358738" cy="814502"/>
          </a:xfrm>
        </p:grpSpPr>
        <p:graphicFrame>
          <p:nvGraphicFramePr>
            <p:cNvPr id="60" name="Object 5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3540612"/>
                </p:ext>
              </p:extLst>
            </p:nvPr>
          </p:nvGraphicFramePr>
          <p:xfrm>
            <a:off x="4016739" y="4258977"/>
            <a:ext cx="1416979" cy="4847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774360" imgH="253800" progId="Equation.DSMT4">
                    <p:embed/>
                  </p:oleObj>
                </mc:Choice>
                <mc:Fallback>
                  <p:oleObj name="Equation" r:id="rId9" imgW="774360" imgH="253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6739" y="4258977"/>
                          <a:ext cx="1416979" cy="48475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07517759"/>
                </p:ext>
              </p:extLst>
            </p:nvPr>
          </p:nvGraphicFramePr>
          <p:xfrm>
            <a:off x="5929629" y="4115847"/>
            <a:ext cx="801688" cy="4778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380880" imgH="228600" progId="Equation.DSMT4">
                    <p:embed/>
                  </p:oleObj>
                </mc:Choice>
                <mc:Fallback>
                  <p:oleObj name="Equation" r:id="rId11" imgW="38088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29629" y="4115847"/>
                          <a:ext cx="801688" cy="4778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2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38815158"/>
                </p:ext>
              </p:extLst>
            </p:nvPr>
          </p:nvGraphicFramePr>
          <p:xfrm>
            <a:off x="7047229" y="4131722"/>
            <a:ext cx="612775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" imgW="291960" imgH="215640" progId="Equation.DSMT4">
                    <p:embed/>
                  </p:oleObj>
                </mc:Choice>
                <mc:Fallback>
                  <p:oleObj name="Equation" r:id="rId13" imgW="29196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47229" y="4131722"/>
                          <a:ext cx="612775" cy="4508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" name="TextBox 62"/>
            <p:cNvSpPr txBox="1"/>
            <p:nvPr/>
          </p:nvSpPr>
          <p:spPr>
            <a:xfrm>
              <a:off x="5580898" y="4179238"/>
              <a:ext cx="6366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sđ</a:t>
              </a:r>
              <a:endParaRPr lang="en-US" sz="2400" dirty="0"/>
            </a:p>
          </p:txBody>
        </p:sp>
        <p:graphicFrame>
          <p:nvGraphicFramePr>
            <p:cNvPr id="64" name="Object 6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11971153"/>
                </p:ext>
              </p:extLst>
            </p:nvPr>
          </p:nvGraphicFramePr>
          <p:xfrm>
            <a:off x="6384650" y="4665788"/>
            <a:ext cx="446311" cy="2645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5" imgW="139680" imgH="190440" progId="Equation.DSMT4">
                    <p:embed/>
                  </p:oleObj>
                </mc:Choice>
                <mc:Fallback>
                  <p:oleObj name="Equation" r:id="rId15" imgW="13968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84650" y="4665788"/>
                          <a:ext cx="446311" cy="2645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65" name="Straight Connector 64"/>
            <p:cNvCxnSpPr/>
            <p:nvPr/>
          </p:nvCxnSpPr>
          <p:spPr>
            <a:xfrm flipV="1">
              <a:off x="5610290" y="4577412"/>
              <a:ext cx="1954497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6685201" y="4179239"/>
              <a:ext cx="26902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sđ</a:t>
              </a:r>
              <a:r>
                <a:rPr lang="en-US" sz="2400" dirty="0"/>
                <a:t>               (1)</a:t>
              </a:r>
            </a:p>
          </p:txBody>
        </p:sp>
      </p:grpSp>
      <p:sp>
        <p:nvSpPr>
          <p:cNvPr id="67" name="Rectangle 66"/>
          <p:cNvSpPr/>
          <p:nvPr/>
        </p:nvSpPr>
        <p:spPr>
          <a:xfrm>
            <a:off x="5140142" y="4264467"/>
            <a:ext cx="7051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MC 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8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984829"/>
              </p:ext>
            </p:extLst>
          </p:nvPr>
        </p:nvGraphicFramePr>
        <p:xfrm>
          <a:off x="4382504" y="4219583"/>
          <a:ext cx="900113" cy="461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444240" imgH="241200" progId="Equation.DSMT4">
                  <p:embed/>
                </p:oleObj>
              </mc:Choice>
              <mc:Fallback>
                <p:oleObj name="Equation" r:id="rId17" imgW="44424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2504" y="4219583"/>
                        <a:ext cx="900113" cy="4618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9" name="Group 68"/>
          <p:cNvGrpSpPr/>
          <p:nvPr/>
        </p:nvGrpSpPr>
        <p:grpSpPr>
          <a:xfrm>
            <a:off x="4327394" y="4691993"/>
            <a:ext cx="6540163" cy="849920"/>
            <a:chOff x="3800683" y="4026741"/>
            <a:chExt cx="6540163" cy="849920"/>
          </a:xfrm>
        </p:grpSpPr>
        <p:graphicFrame>
          <p:nvGraphicFramePr>
            <p:cNvPr id="70" name="Object 6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84742746"/>
                </p:ext>
              </p:extLst>
            </p:nvPr>
          </p:nvGraphicFramePr>
          <p:xfrm>
            <a:off x="3800683" y="4053070"/>
            <a:ext cx="1658742" cy="8235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9" imgW="939600" imgH="444240" progId="Equation.DSMT4">
                    <p:embed/>
                  </p:oleObj>
                </mc:Choice>
                <mc:Fallback>
                  <p:oleObj name="Equation" r:id="rId19" imgW="939600" imgH="4442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0683" y="4053070"/>
                          <a:ext cx="1658742" cy="82359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1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33657652"/>
                </p:ext>
              </p:extLst>
            </p:nvPr>
          </p:nvGraphicFramePr>
          <p:xfrm>
            <a:off x="5685177" y="4157573"/>
            <a:ext cx="1041400" cy="4778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1" imgW="495000" imgH="228600" progId="Equation.DSMT4">
                    <p:embed/>
                  </p:oleObj>
                </mc:Choice>
                <mc:Fallback>
                  <p:oleObj name="Equation" r:id="rId21" imgW="4950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85177" y="4157573"/>
                          <a:ext cx="1041400" cy="4778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39470823"/>
                </p:ext>
              </p:extLst>
            </p:nvPr>
          </p:nvGraphicFramePr>
          <p:xfrm>
            <a:off x="8188755" y="4026741"/>
            <a:ext cx="612775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3" imgW="291960" imgH="215640" progId="Equation.DSMT4">
                    <p:embed/>
                  </p:oleObj>
                </mc:Choice>
                <mc:Fallback>
                  <p:oleObj name="Equation" r:id="rId23" imgW="29196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88755" y="4026741"/>
                          <a:ext cx="612775" cy="4508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3" name="TextBox 72"/>
            <p:cNvSpPr txBox="1"/>
            <p:nvPr/>
          </p:nvSpPr>
          <p:spPr>
            <a:xfrm>
              <a:off x="5407780" y="4216148"/>
              <a:ext cx="6366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sđ</a:t>
              </a:r>
              <a:endParaRPr lang="en-US" sz="2400" dirty="0"/>
            </a:p>
          </p:txBody>
        </p:sp>
        <p:graphicFrame>
          <p:nvGraphicFramePr>
            <p:cNvPr id="74" name="Object 7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5212006"/>
                </p:ext>
              </p:extLst>
            </p:nvPr>
          </p:nvGraphicFramePr>
          <p:xfrm>
            <a:off x="7605498" y="4503770"/>
            <a:ext cx="446311" cy="2645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4" imgW="139680" imgH="190440" progId="Equation.DSMT4">
                    <p:embed/>
                  </p:oleObj>
                </mc:Choice>
                <mc:Fallback>
                  <p:oleObj name="Equation" r:id="rId24" imgW="13968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05498" y="4503770"/>
                          <a:ext cx="446311" cy="2645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75" name="Straight Connector 74"/>
            <p:cNvCxnSpPr/>
            <p:nvPr/>
          </p:nvCxnSpPr>
          <p:spPr>
            <a:xfrm flipV="1">
              <a:off x="6824631" y="4491599"/>
              <a:ext cx="1888182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7846851" y="4089845"/>
              <a:ext cx="24939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sđ</a:t>
              </a:r>
              <a:r>
                <a:rPr lang="en-US" sz="2400" dirty="0"/>
                <a:t>                (2)</a:t>
              </a:r>
            </a:p>
          </p:txBody>
        </p:sp>
      </p:grpSp>
      <p:graphicFrame>
        <p:nvGraphicFramePr>
          <p:cNvPr id="77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8664101"/>
              </p:ext>
            </p:extLst>
          </p:nvPr>
        </p:nvGraphicFramePr>
        <p:xfrm>
          <a:off x="7649017" y="4712497"/>
          <a:ext cx="7461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355320" imgH="228600" progId="Equation.DSMT4">
                  <p:embed/>
                </p:oleObj>
              </mc:Choice>
              <mc:Fallback>
                <p:oleObj name="Equation" r:id="rId25" imgW="3553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9017" y="4712497"/>
                        <a:ext cx="74612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TextBox 77"/>
          <p:cNvSpPr txBox="1"/>
          <p:nvPr/>
        </p:nvSpPr>
        <p:spPr>
          <a:xfrm>
            <a:off x="7312379" y="4755097"/>
            <a:ext cx="636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sđ</a:t>
            </a:r>
            <a:endParaRPr lang="en-US" sz="2400" dirty="0"/>
          </a:p>
        </p:txBody>
      </p:sp>
      <p:graphicFrame>
        <p:nvGraphicFramePr>
          <p:cNvPr id="79" name="Object 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016027"/>
              </p:ext>
            </p:extLst>
          </p:nvPr>
        </p:nvGraphicFramePr>
        <p:xfrm>
          <a:off x="4049601" y="5485200"/>
          <a:ext cx="280511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1384200" imgH="279360" progId="Equation.DSMT4">
                  <p:embed/>
                </p:oleObj>
              </mc:Choice>
              <mc:Fallback>
                <p:oleObj name="Equation" r:id="rId27" imgW="1384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9601" y="5485200"/>
                        <a:ext cx="2805113" cy="469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" name="Rectangle 79"/>
          <p:cNvSpPr/>
          <p:nvPr/>
        </p:nvSpPr>
        <p:spPr>
          <a:xfrm>
            <a:off x="3927406" y="5971430"/>
            <a:ext cx="82645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(1), (2), (3) ta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                        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ESM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E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ES = EM (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đpcm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1" name="Object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5029417"/>
              </p:ext>
            </p:extLst>
          </p:nvPr>
        </p:nvGraphicFramePr>
        <p:xfrm>
          <a:off x="6561118" y="5972411"/>
          <a:ext cx="2033588" cy="423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1002960" imgH="241200" progId="Equation.DSMT4">
                  <p:embed/>
                </p:oleObj>
              </mc:Choice>
              <mc:Fallback>
                <p:oleObj name="Equation" r:id="rId29" imgW="10029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1118" y="5972411"/>
                        <a:ext cx="2033588" cy="4236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Box 81"/>
          <p:cNvSpPr txBox="1"/>
          <p:nvPr/>
        </p:nvSpPr>
        <p:spPr>
          <a:xfrm>
            <a:off x="6718969" y="5519096"/>
            <a:ext cx="2887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sđ</a:t>
            </a:r>
            <a:r>
              <a:rPr lang="en-US" sz="2400" dirty="0"/>
              <a:t>              </a:t>
            </a:r>
            <a:r>
              <a:rPr lang="en-US" sz="2400" dirty="0" err="1"/>
              <a:t>sđ</a:t>
            </a:r>
            <a:r>
              <a:rPr lang="en-US" sz="2400" dirty="0"/>
              <a:t>          (3)                 </a:t>
            </a:r>
          </a:p>
        </p:txBody>
      </p:sp>
      <p:graphicFrame>
        <p:nvGraphicFramePr>
          <p:cNvPr id="83" name="Object 8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5998958"/>
              </p:ext>
            </p:extLst>
          </p:nvPr>
        </p:nvGraphicFramePr>
        <p:xfrm>
          <a:off x="7097779" y="5469823"/>
          <a:ext cx="952500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469800" imgH="241200" progId="Equation.DSMT4">
                  <p:embed/>
                </p:oleObj>
              </mc:Choice>
              <mc:Fallback>
                <p:oleObj name="Equation" r:id="rId31" imgW="46980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7779" y="5469823"/>
                        <a:ext cx="952500" cy="4397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" name="Object 8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80029"/>
              </p:ext>
            </p:extLst>
          </p:nvPr>
        </p:nvGraphicFramePr>
        <p:xfrm>
          <a:off x="8357303" y="5468725"/>
          <a:ext cx="617538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304560" imgH="241200" progId="Equation.DSMT4">
                  <p:embed/>
                </p:oleObj>
              </mc:Choice>
              <mc:Fallback>
                <p:oleObj name="Equation" r:id="rId33" imgW="3045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7303" y="5468725"/>
                        <a:ext cx="617538" cy="4397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36">
            <a:extLst>
              <a:ext uri="{FF2B5EF4-FFF2-40B4-BE49-F238E27FC236}">
                <a16:creationId xmlns:a16="http://schemas.microsoft.com/office/drawing/2014/main" id="{FB6ECBCF-4694-4FEA-93B6-7EF86429E469}"/>
              </a:ext>
            </a:extLst>
          </p:cNvPr>
          <p:cNvSpPr/>
          <p:nvPr/>
        </p:nvSpPr>
        <p:spPr>
          <a:xfrm>
            <a:off x="7101524" y="1624441"/>
            <a:ext cx="849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Text Box 20">
            <a:extLst>
              <a:ext uri="{FF2B5EF4-FFF2-40B4-BE49-F238E27FC236}">
                <a16:creationId xmlns:a16="http://schemas.microsoft.com/office/drawing/2014/main" id="{BB0D3D69-3120-C446-1711-ECDAA3FA8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869" y="92237"/>
            <a:ext cx="8847688" cy="5238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vi-VN" altLang="en-US" sz="28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CHUYÊN ĐỀ : CÁC LOẠI GÓC VỚI ĐƯỜNG TRÒN</a:t>
            </a:r>
            <a:endParaRPr lang="en-US" altLang="en-US" sz="2800" b="1" dirty="0">
              <a:solidFill>
                <a:srgbClr val="0066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79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4" grpId="0"/>
      <p:bldP spid="55" grpId="0"/>
      <p:bldP spid="67" grpId="0"/>
      <p:bldP spid="78" grpId="0"/>
      <p:bldP spid="80" grpId="0"/>
      <p:bldP spid="82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300251" y="1027286"/>
            <a:ext cx="11650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(O),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SBC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Tia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BAC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D.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Chứng minh: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 = SD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7615"/>
            <a:ext cx="4535075" cy="2783509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FB6ECBCF-4694-4FEA-93B6-7EF86429E469}"/>
              </a:ext>
            </a:extLst>
          </p:cNvPr>
          <p:cNvSpPr/>
          <p:nvPr/>
        </p:nvSpPr>
        <p:spPr>
          <a:xfrm>
            <a:off x="8052820" y="1709338"/>
            <a:ext cx="1015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241525" y="2089930"/>
            <a:ext cx="4015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 phân giác AD cắt (O) tại 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5289103"/>
              </p:ext>
            </p:extLst>
          </p:nvPr>
        </p:nvGraphicFramePr>
        <p:xfrm>
          <a:off x="5867335" y="2469881"/>
          <a:ext cx="1184275" cy="44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83920" imgH="253800" progId="Equation.DSMT4">
                  <p:embed/>
                </p:oleObj>
              </mc:Choice>
              <mc:Fallback>
                <p:oleObj name="Equation" r:id="rId3" imgW="5839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335" y="2469881"/>
                        <a:ext cx="1184275" cy="4475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Rectangle 42"/>
          <p:cNvSpPr/>
          <p:nvPr/>
        </p:nvSpPr>
        <p:spPr>
          <a:xfrm>
            <a:off x="7001520" y="2497003"/>
            <a:ext cx="5314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góc có đỉnh nằm bên trong đường tròn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6324683" y="3016747"/>
            <a:ext cx="4554739" cy="813758"/>
            <a:chOff x="6624595" y="2905303"/>
            <a:chExt cx="4554739" cy="813758"/>
          </a:xfrm>
        </p:grpSpPr>
        <p:graphicFrame>
          <p:nvGraphicFramePr>
            <p:cNvPr id="45" name="Object 4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37614325"/>
                </p:ext>
              </p:extLst>
            </p:nvPr>
          </p:nvGraphicFramePr>
          <p:xfrm>
            <a:off x="6624595" y="3047467"/>
            <a:ext cx="1466850" cy="536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723600" imgH="253800" progId="Equation.DSMT4">
                    <p:embed/>
                  </p:oleObj>
                </mc:Choice>
                <mc:Fallback>
                  <p:oleObj name="Equation" r:id="rId5" imgW="723600" imgH="253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24595" y="3047467"/>
                          <a:ext cx="1466850" cy="5365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53818187"/>
                </p:ext>
              </p:extLst>
            </p:nvPr>
          </p:nvGraphicFramePr>
          <p:xfrm>
            <a:off x="8548310" y="2905303"/>
            <a:ext cx="774700" cy="4778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368280" imgH="228600" progId="Equation.DSMT4">
                    <p:embed/>
                  </p:oleObj>
                </mc:Choice>
                <mc:Fallback>
                  <p:oleObj name="Equation" r:id="rId7" imgW="36828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48310" y="2905303"/>
                          <a:ext cx="774700" cy="4778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98028577"/>
                </p:ext>
              </p:extLst>
            </p:nvPr>
          </p:nvGraphicFramePr>
          <p:xfrm>
            <a:off x="9693275" y="2921000"/>
            <a:ext cx="533400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253800" imgH="215640" progId="Equation.DSMT4">
                    <p:embed/>
                  </p:oleObj>
                </mc:Choice>
                <mc:Fallback>
                  <p:oleObj name="Equation" r:id="rId9" imgW="25380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93275" y="2921000"/>
                          <a:ext cx="533400" cy="4508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" name="TextBox 47"/>
            <p:cNvSpPr txBox="1"/>
            <p:nvPr/>
          </p:nvSpPr>
          <p:spPr>
            <a:xfrm>
              <a:off x="8063929" y="2954302"/>
              <a:ext cx="6366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sđ</a:t>
              </a:r>
              <a:endParaRPr lang="en-US" sz="2400" dirty="0"/>
            </a:p>
          </p:txBody>
        </p:sp>
        <p:graphicFrame>
          <p:nvGraphicFramePr>
            <p:cNvPr id="49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70464295"/>
                </p:ext>
              </p:extLst>
            </p:nvPr>
          </p:nvGraphicFramePr>
          <p:xfrm>
            <a:off x="8990513" y="3454500"/>
            <a:ext cx="446311" cy="2645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139680" imgH="190440" progId="Equation.DSMT4">
                    <p:embed/>
                  </p:oleObj>
                </mc:Choice>
                <mc:Fallback>
                  <p:oleObj name="Equation" r:id="rId11" imgW="13968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90513" y="3454500"/>
                          <a:ext cx="446311" cy="2645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50" name="Straight Connector 49"/>
            <p:cNvCxnSpPr/>
            <p:nvPr/>
          </p:nvCxnSpPr>
          <p:spPr>
            <a:xfrm flipV="1">
              <a:off x="8216153" y="3366124"/>
              <a:ext cx="1991750" cy="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9236472" y="2954303"/>
              <a:ext cx="19428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sđ</a:t>
              </a:r>
              <a:r>
                <a:rPr lang="en-US" sz="2400" dirty="0"/>
                <a:t>            (1)</a:t>
              </a:r>
            </a:p>
          </p:txBody>
        </p:sp>
      </p:grpSp>
      <p:sp>
        <p:nvSpPr>
          <p:cNvPr id="86" name="Rectangle 85"/>
          <p:cNvSpPr/>
          <p:nvPr/>
        </p:nvSpPr>
        <p:spPr>
          <a:xfrm>
            <a:off x="5924770" y="3953566"/>
            <a:ext cx="52786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Góc SAD là góc tạo bởi tt SA và dây AE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7" name="Object 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9621787"/>
              </p:ext>
            </p:extLst>
          </p:nvPr>
        </p:nvGraphicFramePr>
        <p:xfrm>
          <a:off x="5852560" y="4456766"/>
          <a:ext cx="1801813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88840" imgH="444240" progId="Equation.DSMT4">
                  <p:embed/>
                </p:oleObj>
              </mc:Choice>
              <mc:Fallback>
                <p:oleObj name="Equation" r:id="rId13" imgW="88884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2560" y="4456766"/>
                        <a:ext cx="1801813" cy="9382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" name="TextBox 87"/>
          <p:cNvSpPr txBox="1"/>
          <p:nvPr/>
        </p:nvSpPr>
        <p:spPr>
          <a:xfrm>
            <a:off x="7580233" y="4705112"/>
            <a:ext cx="636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sđ</a:t>
            </a:r>
            <a:endParaRPr lang="en-US" sz="2400" dirty="0"/>
          </a:p>
        </p:txBody>
      </p:sp>
      <p:graphicFrame>
        <p:nvGraphicFramePr>
          <p:cNvPr id="8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8626976"/>
              </p:ext>
            </p:extLst>
          </p:nvPr>
        </p:nvGraphicFramePr>
        <p:xfrm>
          <a:off x="7899400" y="4657725"/>
          <a:ext cx="9906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469800" imgH="215640" progId="Equation.DSMT4">
                  <p:embed/>
                </p:oleObj>
              </mc:Choice>
              <mc:Fallback>
                <p:oleObj name="Equation" r:id="rId15" imgW="46980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9400" y="4657725"/>
                        <a:ext cx="990600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0312850"/>
              </p:ext>
            </p:extLst>
          </p:nvPr>
        </p:nvGraphicFramePr>
        <p:xfrm>
          <a:off x="9145124" y="4511318"/>
          <a:ext cx="747713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355320" imgH="215640" progId="Equation.DSMT4">
                  <p:embed/>
                </p:oleObj>
              </mc:Choice>
              <mc:Fallback>
                <p:oleObj name="Equation" r:id="rId17" imgW="35532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5124" y="4511318"/>
                        <a:ext cx="747713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8000986"/>
              </p:ext>
            </p:extLst>
          </p:nvPr>
        </p:nvGraphicFramePr>
        <p:xfrm>
          <a:off x="10214153" y="4513194"/>
          <a:ext cx="50641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241200" imgH="215640" progId="Equation.DSMT4">
                  <p:embed/>
                </p:oleObj>
              </mc:Choice>
              <mc:Fallback>
                <p:oleObj name="Equation" r:id="rId19" imgW="24120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14153" y="4513194"/>
                        <a:ext cx="506412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" name="TextBox 91"/>
          <p:cNvSpPr txBox="1"/>
          <p:nvPr/>
        </p:nvSpPr>
        <p:spPr>
          <a:xfrm>
            <a:off x="9808448" y="4559243"/>
            <a:ext cx="2141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sđ</a:t>
            </a:r>
            <a:r>
              <a:rPr lang="en-US" sz="2400" dirty="0"/>
              <a:t>            (2)</a:t>
            </a:r>
          </a:p>
        </p:txBody>
      </p:sp>
      <p:graphicFrame>
        <p:nvGraphicFramePr>
          <p:cNvPr id="93" name="Object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6834362"/>
              </p:ext>
            </p:extLst>
          </p:nvPr>
        </p:nvGraphicFramePr>
        <p:xfrm>
          <a:off x="9573165" y="5071984"/>
          <a:ext cx="446311" cy="264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139680" imgH="190440" progId="Equation.DSMT4">
                  <p:embed/>
                </p:oleObj>
              </mc:Choice>
              <mc:Fallback>
                <p:oleObj name="Equation" r:id="rId21" imgW="13968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3165" y="5071984"/>
                        <a:ext cx="446311" cy="2645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4" name="Straight Connector 93"/>
          <p:cNvCxnSpPr/>
          <p:nvPr/>
        </p:nvCxnSpPr>
        <p:spPr>
          <a:xfrm flipV="1">
            <a:off x="8823808" y="4969833"/>
            <a:ext cx="1930628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8756758" y="4571541"/>
            <a:ext cx="636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sđ</a:t>
            </a:r>
            <a:endParaRPr lang="en-US" sz="2400" dirty="0"/>
          </a:p>
        </p:txBody>
      </p:sp>
      <p:sp>
        <p:nvSpPr>
          <p:cNvPr id="96" name="Rectangle 95"/>
          <p:cNvSpPr/>
          <p:nvPr/>
        </p:nvSpPr>
        <p:spPr>
          <a:xfrm>
            <a:off x="2131417" y="5458674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Mà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7" name="Object 9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1378153"/>
              </p:ext>
            </p:extLst>
          </p:nvPr>
        </p:nvGraphicFramePr>
        <p:xfrm>
          <a:off x="2837790" y="5417487"/>
          <a:ext cx="4276725" cy="443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2108160" imgH="253800" progId="Equation.DSMT4">
                  <p:embed/>
                </p:oleObj>
              </mc:Choice>
              <mc:Fallback>
                <p:oleObj name="Equation" r:id="rId22" imgW="21081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7790" y="5417487"/>
                        <a:ext cx="4276725" cy="4437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" name="TextBox 97"/>
          <p:cNvSpPr txBox="1"/>
          <p:nvPr/>
        </p:nvSpPr>
        <p:spPr>
          <a:xfrm>
            <a:off x="6974224" y="5458674"/>
            <a:ext cx="2822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sđ</a:t>
            </a:r>
            <a:r>
              <a:rPr lang="en-US" sz="2400" dirty="0"/>
              <a:t>           </a:t>
            </a:r>
            <a:r>
              <a:rPr lang="en-US" sz="2400" dirty="0" err="1"/>
              <a:t>sđ</a:t>
            </a:r>
            <a:r>
              <a:rPr lang="en-US" sz="2400" dirty="0"/>
              <a:t>         (3)    </a:t>
            </a:r>
          </a:p>
        </p:txBody>
      </p:sp>
      <p:graphicFrame>
        <p:nvGraphicFramePr>
          <p:cNvPr id="9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7778642"/>
              </p:ext>
            </p:extLst>
          </p:nvPr>
        </p:nvGraphicFramePr>
        <p:xfrm>
          <a:off x="7343364" y="5422238"/>
          <a:ext cx="773113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368280" imgH="215640" progId="Equation.DSMT4">
                  <p:embed/>
                </p:oleObj>
              </mc:Choice>
              <mc:Fallback>
                <p:oleObj name="Equation" r:id="rId24" imgW="36828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3364" y="5422238"/>
                        <a:ext cx="773113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4258717"/>
              </p:ext>
            </p:extLst>
          </p:nvPr>
        </p:nvGraphicFramePr>
        <p:xfrm>
          <a:off x="8413272" y="5429496"/>
          <a:ext cx="506412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241200" imgH="228600" progId="Equation.DSMT4">
                  <p:embed/>
                </p:oleObj>
              </mc:Choice>
              <mc:Fallback>
                <p:oleObj name="Equation" r:id="rId26" imgW="2412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3272" y="5429496"/>
                        <a:ext cx="506412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Rectangle 100"/>
          <p:cNvSpPr/>
          <p:nvPr/>
        </p:nvSpPr>
        <p:spPr>
          <a:xfrm>
            <a:off x="2207823" y="6025899"/>
            <a:ext cx="28985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(1), (2), (3) suy ra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" name="Object 10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5365111"/>
              </p:ext>
            </p:extLst>
          </p:nvPr>
        </p:nvGraphicFramePr>
        <p:xfrm>
          <a:off x="4976153" y="5964957"/>
          <a:ext cx="3297237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625400" imgH="253800" progId="Equation.DSMT4">
                  <p:embed/>
                </p:oleObj>
              </mc:Choice>
              <mc:Fallback>
                <p:oleObj name="Equation" r:id="rId28" imgW="16254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6153" y="5964957"/>
                        <a:ext cx="3297237" cy="5365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" name="Rectangle 102"/>
          <p:cNvSpPr/>
          <p:nvPr/>
        </p:nvSpPr>
        <p:spPr>
          <a:xfrm>
            <a:off x="8216838" y="6084485"/>
            <a:ext cx="13195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 tại S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4" name="Object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5322995"/>
              </p:ext>
            </p:extLst>
          </p:nvPr>
        </p:nvGraphicFramePr>
        <p:xfrm>
          <a:off x="9649505" y="6084485"/>
          <a:ext cx="1881859" cy="431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863280" imgH="190440" progId="Equation.DSMT4">
                  <p:embed/>
                </p:oleObj>
              </mc:Choice>
              <mc:Fallback>
                <p:oleObj name="Equation" r:id="rId30" imgW="86328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49505" y="6084485"/>
                        <a:ext cx="1881859" cy="4316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 Box 20">
            <a:extLst>
              <a:ext uri="{FF2B5EF4-FFF2-40B4-BE49-F238E27FC236}">
                <a16:creationId xmlns:a16="http://schemas.microsoft.com/office/drawing/2014/main" id="{FA1C6858-60E6-950A-1E72-541F87930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084" y="92237"/>
            <a:ext cx="8802806" cy="5238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vi-VN" altLang="en-US" sz="28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CHUYÊN ĐỀ: CÁC LOẠI GÓC VỚI ĐƯỜNG TRÒN</a:t>
            </a:r>
            <a:endParaRPr lang="en-US" altLang="en-US" sz="2800" b="1" dirty="0">
              <a:solidFill>
                <a:srgbClr val="0066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7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1" grpId="0"/>
      <p:bldP spid="43" grpId="0"/>
      <p:bldP spid="86" grpId="0"/>
      <p:bldP spid="88" grpId="0"/>
      <p:bldP spid="92" grpId="0"/>
      <p:bldP spid="95" grpId="0"/>
      <p:bldP spid="96" grpId="0"/>
      <p:bldP spid="98" grpId="0"/>
      <p:bldP spid="101" grpId="0"/>
      <p:bldP spid="10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71440" y="2239664"/>
            <a:ext cx="4881451" cy="3708400"/>
          </a:xfrm>
          <a:prstGeom prst="roundRect">
            <a:avLst/>
          </a:prstGeom>
          <a:ln w="57150" cmpd="thinThick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271440" y="784390"/>
            <a:ext cx="1175223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baseline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Cho tam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ABC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(O),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D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AB (AD &lt; DB).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D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(O),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AC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E. </a:t>
            </a:r>
            <a:r>
              <a:rPr lang="en-US" altLang="en-US" sz="2400" b="1" baseline="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altLang="en-US" sz="2400" b="1" baseline="0" dirty="0">
                <a:latin typeface="Times New Roman" pitchFamily="18" charset="0"/>
                <a:cs typeface="Times New Roman" pitchFamily="18" charset="0"/>
              </a:rPr>
              <a:t> minh: AD.AB = AC.AE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6ECBCF-4694-4FEA-93B6-7EF86429E469}"/>
              </a:ext>
            </a:extLst>
          </p:cNvPr>
          <p:cNvSpPr/>
          <p:nvPr/>
        </p:nvSpPr>
        <p:spPr>
          <a:xfrm>
            <a:off x="7114403" y="1547167"/>
            <a:ext cx="849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60" y="2605095"/>
            <a:ext cx="3133726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386" y="2986095"/>
            <a:ext cx="25527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60" y="2605095"/>
            <a:ext cx="3257551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863064" y="3622153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19" name="Arc 18"/>
          <p:cNvSpPr/>
          <p:nvPr/>
        </p:nvSpPr>
        <p:spPr bwMode="auto">
          <a:xfrm>
            <a:off x="1996186" y="3731912"/>
            <a:ext cx="273050" cy="331787"/>
          </a:xfrm>
          <a:prstGeom prst="arc">
            <a:avLst/>
          </a:prstGeom>
          <a:ln w="38100">
            <a:solidFill>
              <a:srgbClr val="D6009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" name="Arc 19"/>
          <p:cNvSpPr/>
          <p:nvPr/>
        </p:nvSpPr>
        <p:spPr bwMode="auto">
          <a:xfrm rot="15626664">
            <a:off x="3236023" y="4805062"/>
            <a:ext cx="422275" cy="244475"/>
          </a:xfrm>
          <a:prstGeom prst="arc">
            <a:avLst/>
          </a:prstGeom>
          <a:ln w="38100">
            <a:solidFill>
              <a:srgbClr val="D6009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52684"/>
              </p:ext>
            </p:extLst>
          </p:nvPr>
        </p:nvGraphicFramePr>
        <p:xfrm>
          <a:off x="5969484" y="1983432"/>
          <a:ext cx="1522413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74364" imgH="228501" progId="Equation.DSMT4">
                  <p:embed/>
                </p:oleObj>
              </mc:Choice>
              <mc:Fallback>
                <p:oleObj name="Equation" r:id="rId5" imgW="774364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484" y="1983432"/>
                        <a:ext cx="1522413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152891" y="2008832"/>
            <a:ext cx="55408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                       (so le</a:t>
            </a:r>
            <a:r>
              <a:rPr lang="en-US" altLang="en-US" sz="24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647818"/>
              </p:ext>
            </p:extLst>
          </p:nvPr>
        </p:nvGraphicFramePr>
        <p:xfrm>
          <a:off x="5934604" y="2402532"/>
          <a:ext cx="1497013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61669" imgH="228501" progId="Equation.DSMT4">
                  <p:embed/>
                </p:oleObj>
              </mc:Choice>
              <mc:Fallback>
                <p:oleObj name="Equation" r:id="rId7" imgW="761669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4604" y="2402532"/>
                        <a:ext cx="1497013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310031" y="2426345"/>
            <a:ext cx="68166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aseline="0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              (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altLang="en-US" sz="24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AB)</a:t>
            </a:r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4818832"/>
              </p:ext>
            </p:extLst>
          </p:nvPr>
        </p:nvGraphicFramePr>
        <p:xfrm>
          <a:off x="5898995" y="3220072"/>
          <a:ext cx="197167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002865" imgH="228501" progId="Equation.DSMT4">
                  <p:embed/>
                </p:oleObj>
              </mc:Choice>
              <mc:Fallback>
                <p:oleObj name="Equation" r:id="rId9" imgW="1002865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8995" y="3220072"/>
                        <a:ext cx="1971675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3179327"/>
              </p:ext>
            </p:extLst>
          </p:nvPr>
        </p:nvGraphicFramePr>
        <p:xfrm>
          <a:off x="6072032" y="3812232"/>
          <a:ext cx="2120900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079032" imgH="177723" progId="Equation.DSMT4">
                  <p:embed/>
                </p:oleObj>
              </mc:Choice>
              <mc:Fallback>
                <p:oleObj name="Equation" r:id="rId11" imgW="1079032" imgH="17772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032" y="3812232"/>
                        <a:ext cx="2120900" cy="334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395140" y="3723024"/>
            <a:ext cx="449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altLang="en-US" sz="24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            ta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0998361"/>
              </p:ext>
            </p:extLst>
          </p:nvPr>
        </p:nvGraphicFramePr>
        <p:xfrm>
          <a:off x="6059332" y="4613920"/>
          <a:ext cx="259715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320227" imgH="253890" progId="Equation.DSMT4">
                  <p:embed/>
                </p:oleObj>
              </mc:Choice>
              <mc:Fallback>
                <p:oleObj name="Equation" r:id="rId13" imgW="132022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332" y="4613920"/>
                        <a:ext cx="2597150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434434"/>
              </p:ext>
            </p:extLst>
          </p:nvPr>
        </p:nvGraphicFramePr>
        <p:xfrm>
          <a:off x="6135532" y="4182120"/>
          <a:ext cx="1196975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609336" imgH="253890" progId="Equation.DSMT4">
                  <p:embed/>
                </p:oleObj>
              </mc:Choice>
              <mc:Fallback>
                <p:oleObj name="Equation" r:id="rId15" imgW="609336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5532" y="4182120"/>
                        <a:ext cx="1196975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12605"/>
              </p:ext>
            </p:extLst>
          </p:nvPr>
        </p:nvGraphicFramePr>
        <p:xfrm>
          <a:off x="6135532" y="5153670"/>
          <a:ext cx="2044700" cy="33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040948" imgH="177723" progId="Equation.DSMT4">
                  <p:embed/>
                </p:oleObj>
              </mc:Choice>
              <mc:Fallback>
                <p:oleObj name="Equation" r:id="rId17" imgW="1040948" imgH="17772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5532" y="5153670"/>
                        <a:ext cx="2044700" cy="334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589432" y="5107632"/>
            <a:ext cx="457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⟹</a:t>
            </a:r>
            <a:r>
              <a:rPr lang="en-US" altLang="en-US" sz="240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                     </a:t>
            </a:r>
            <a:r>
              <a:rPr lang="en-US" altLang="en-US" sz="2400" b="1" baseline="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altLang="en-US" sz="2400" baseline="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      </a:t>
            </a:r>
            <a:r>
              <a:rPr lang="en-US" altLang="en-US" sz="240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(g.g)</a:t>
            </a:r>
          </a:p>
        </p:txBody>
      </p:sp>
      <p:pic>
        <p:nvPicPr>
          <p:cNvPr id="33" name="Picture 3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2" r="16232" b="18666"/>
          <a:stretch>
            <a:fillRect/>
          </a:stretch>
        </p:blipFill>
        <p:spPr bwMode="auto">
          <a:xfrm>
            <a:off x="7049932" y="5107632"/>
            <a:ext cx="2635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4571719"/>
              </p:ext>
            </p:extLst>
          </p:nvPr>
        </p:nvGraphicFramePr>
        <p:xfrm>
          <a:off x="5602132" y="5510857"/>
          <a:ext cx="1697038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863225" imgH="393529" progId="Equation.DSMT4">
                  <p:embed/>
                </p:oleObj>
              </mc:Choice>
              <mc:Fallback>
                <p:oleObj name="Equation" r:id="rId20" imgW="863225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2132" y="5510857"/>
                        <a:ext cx="1697038" cy="739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920791"/>
              </p:ext>
            </p:extLst>
          </p:nvPr>
        </p:nvGraphicFramePr>
        <p:xfrm>
          <a:off x="5589432" y="6343063"/>
          <a:ext cx="2519362" cy="33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282144" imgH="177723" progId="Equation.DSMT4">
                  <p:embed/>
                </p:oleObj>
              </mc:Choice>
              <mc:Fallback>
                <p:oleObj name="Equation" r:id="rId22" imgW="1282144" imgH="17772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432" y="6343063"/>
                        <a:ext cx="2519362" cy="334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300757" y="5717232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itchFamily="18" charset="0"/>
                <a:cs typeface="Times New Roman" pitchFamily="18" charset="0"/>
              </a:rPr>
              <a:t>(tsđd)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06" y="4722000"/>
            <a:ext cx="2702072" cy="2026554"/>
          </a:xfrm>
          <a:prstGeom prst="rect">
            <a:avLst/>
          </a:prstGeom>
        </p:spPr>
      </p:pic>
      <p:sp>
        <p:nvSpPr>
          <p:cNvPr id="4" name="Text Box 20">
            <a:extLst>
              <a:ext uri="{FF2B5EF4-FFF2-40B4-BE49-F238E27FC236}">
                <a16:creationId xmlns:a16="http://schemas.microsoft.com/office/drawing/2014/main" id="{92283D16-822C-6143-174A-B16D34703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7386" y="92237"/>
            <a:ext cx="8607366" cy="5238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vi-VN" altLang="en-US" sz="28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CHUYÊN ĐỀ: CÁC LOẠI GÓC VỚI ĐƯỜNG TRÒN</a:t>
            </a:r>
            <a:endParaRPr lang="en-US" altLang="en-US" sz="2800" b="1" dirty="0">
              <a:solidFill>
                <a:srgbClr val="0066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224848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8" grpId="0"/>
      <p:bldP spid="12" grpId="0"/>
      <p:bldP spid="22" grpId="0"/>
      <p:bldP spid="24" grpId="0"/>
      <p:bldP spid="27" grpId="0"/>
      <p:bldP spid="32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2686" y="730791"/>
            <a:ext cx="1075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điểm M nằm ngoài (O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, vẽ 2 tiếp tuyến MA , MB của (O) . Vẽ MCD là cát tuyến của (O) ( C nằm giữa M và D ) 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 Chứng minh : MA</a:t>
            </a:r>
            <a:r>
              <a:rPr lang="vi-V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MC . MD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2215" y="1812882"/>
            <a:ext cx="10500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 Gọi H là giao điểm của MO và AB . Chứng minh : MO . MH = MC .MD  </a:t>
            </a:r>
          </a:p>
          <a:p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5051" y="2168566"/>
            <a:ext cx="11908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 Gọi N là trung điểm CD. Chứng minh: 5 điểm O, N, A , M ,B cùng thuộc 1 đường tròn.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3" y="2877072"/>
            <a:ext cx="4382993" cy="284143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642" y="2551546"/>
            <a:ext cx="4293358" cy="429335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338782" y="3624402"/>
            <a:ext cx="30434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</a:rPr>
              <a:t>Các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em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vẽ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hình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</a:p>
          <a:p>
            <a:r>
              <a:rPr lang="en-US" sz="3200" b="1" dirty="0" err="1">
                <a:solidFill>
                  <a:srgbClr val="002060"/>
                </a:solidFill>
              </a:rPr>
              <a:t>vào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vở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nhé</a:t>
            </a:r>
            <a:r>
              <a:rPr lang="en-US" sz="3200" b="1" dirty="0">
                <a:solidFill>
                  <a:srgbClr val="002060"/>
                </a:solidFill>
              </a:rPr>
              <a:t>!</a:t>
            </a:r>
          </a:p>
        </p:txBody>
      </p:sp>
      <p:sp>
        <p:nvSpPr>
          <p:cNvPr id="3" name="Text Box 20">
            <a:extLst>
              <a:ext uri="{FF2B5EF4-FFF2-40B4-BE49-F238E27FC236}">
                <a16:creationId xmlns:a16="http://schemas.microsoft.com/office/drawing/2014/main" id="{F57BDFE9-2AAA-BF2D-F74F-C01868CC5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084" y="92237"/>
            <a:ext cx="8802806" cy="5238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vi-VN" altLang="en-US" sz="28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CHUYÊN ĐỀ: CÁC LOẠI GÓC VỚI ĐƯỜNG TRÒN</a:t>
            </a:r>
            <a:endParaRPr lang="en-US" altLang="en-US" sz="2800" b="1" dirty="0">
              <a:solidFill>
                <a:srgbClr val="0066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83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1090</Words>
  <Application>Microsoft Office PowerPoint</Application>
  <PresentationFormat>Widescreen</PresentationFormat>
  <Paragraphs>163</Paragraphs>
  <Slides>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.VnTime</vt:lpstr>
      <vt:lpstr>Arial</vt:lpstr>
      <vt:lpstr>Calibri</vt:lpstr>
      <vt:lpstr>Cambria Math</vt:lpstr>
      <vt:lpstr>Tahoma</vt:lpstr>
      <vt:lpstr>Times New Roman</vt:lpstr>
      <vt:lpstr>Office Theme</vt:lpstr>
      <vt:lpstr>Equation</vt:lpstr>
      <vt:lpstr>MathType 7.0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thispc</dc:creator>
  <cp:lastModifiedBy>Administrator</cp:lastModifiedBy>
  <cp:revision>279</cp:revision>
  <dcterms:created xsi:type="dcterms:W3CDTF">2020-04-22T04:38:50Z</dcterms:created>
  <dcterms:modified xsi:type="dcterms:W3CDTF">2024-02-21T22:43:32Z</dcterms:modified>
</cp:coreProperties>
</file>