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wav" ContentType="audio/x-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4"/>
  </p:notesMasterIdLst>
  <p:sldIdLst>
    <p:sldId id="393" r:id="rId2"/>
    <p:sldId id="300" r:id="rId3"/>
    <p:sldId id="304" r:id="rId4"/>
    <p:sldId id="302" r:id="rId5"/>
    <p:sldId id="292" r:id="rId6"/>
    <p:sldId id="301" r:id="rId7"/>
    <p:sldId id="371" r:id="rId8"/>
    <p:sldId id="340" r:id="rId9"/>
    <p:sldId id="341" r:id="rId10"/>
    <p:sldId id="375" r:id="rId11"/>
    <p:sldId id="372" r:id="rId12"/>
    <p:sldId id="374" r:id="rId13"/>
    <p:sldId id="378" r:id="rId14"/>
    <p:sldId id="343" r:id="rId15"/>
    <p:sldId id="376" r:id="rId16"/>
    <p:sldId id="377" r:id="rId17"/>
    <p:sldId id="373" r:id="rId18"/>
    <p:sldId id="345" r:id="rId19"/>
    <p:sldId id="391" r:id="rId20"/>
    <p:sldId id="379" r:id="rId21"/>
    <p:sldId id="306" r:id="rId22"/>
    <p:sldId id="305" r:id="rId23"/>
    <p:sldId id="310" r:id="rId24"/>
    <p:sldId id="380" r:id="rId25"/>
    <p:sldId id="381" r:id="rId26"/>
    <p:sldId id="382" r:id="rId27"/>
    <p:sldId id="385" r:id="rId28"/>
    <p:sldId id="383" r:id="rId29"/>
    <p:sldId id="384" r:id="rId30"/>
    <p:sldId id="387" r:id="rId31"/>
    <p:sldId id="388" r:id="rId32"/>
    <p:sldId id="389" r:id="rId33"/>
    <p:sldId id="354" r:id="rId34"/>
    <p:sldId id="366" r:id="rId35"/>
    <p:sldId id="390" r:id="rId36"/>
    <p:sldId id="315" r:id="rId37"/>
    <p:sldId id="392" r:id="rId38"/>
    <p:sldId id="332" r:id="rId39"/>
    <p:sldId id="331" r:id="rId40"/>
    <p:sldId id="328" r:id="rId41"/>
    <p:sldId id="329" r:id="rId42"/>
    <p:sldId id="330" r:id="rId4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325"/>
    <p:restoredTop sz="94657"/>
  </p:normalViewPr>
  <p:slideViewPr>
    <p:cSldViewPr snapToGrid="0">
      <p:cViewPr varScale="1">
        <p:scale>
          <a:sx n="68" d="100"/>
          <a:sy n="68" d="100"/>
        </p:scale>
        <p:origin x="1050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C64FE50-D189-4693-915D-AE9503F4174D}" type="datetimeFigureOut">
              <a:rPr lang="en-US" smtClean="0"/>
              <a:t>6/4/2024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4EA44A-927D-4D59-858E-589BCB4889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21653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39663818"/>
      </p:ext>
    </p:extLst>
  </p:cSld>
  <p:clrMapOvr>
    <a:masterClrMapping/>
  </p:clrMapOvr>
  <p:transition spd="med">
    <p:split orient="vert"/>
  </p:transition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418420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7BAAA43A-D53D-2C48-B445-0A4FE623C418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16638"/>
            <a:ext cx="12213771" cy="6850051"/>
          </a:xfrm>
          <a:prstGeom prst="rect">
            <a:avLst/>
          </a:prstGeom>
        </p:spPr>
      </p:pic>
      <p:pic>
        <p:nvPicPr>
          <p:cNvPr id="8" name="Picture 7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3E7D6160-95E1-FF4E-81BA-F4D532658E1C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831305" y="6337300"/>
            <a:ext cx="529389" cy="529389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9" name="Picture 8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65C9951C-EB45-8743-AB57-CEFD9316A244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6371845" y="6598364"/>
            <a:ext cx="126915" cy="191883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83382951-8E9D-244A-8473-731D885E2710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 rot="10800000">
            <a:off x="5693239" y="6598364"/>
            <a:ext cx="126915" cy="191883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3" name="TextBox 9">
            <a:extLst>
              <a:ext uri="{FF2B5EF4-FFF2-40B4-BE49-F238E27FC236}">
                <a16:creationId xmlns:a16="http://schemas.microsoft.com/office/drawing/2014/main" id="{FE798370-27E2-9F41-A466-FC64C7FFD70A}"/>
              </a:ext>
            </a:extLst>
          </p:cNvPr>
          <p:cNvSpPr txBox="1"/>
          <p:nvPr userDrawn="1"/>
        </p:nvSpPr>
        <p:spPr>
          <a:xfrm>
            <a:off x="153420" y="-41096"/>
            <a:ext cx="764953" cy="36933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b="1" dirty="0">
                <a:solidFill>
                  <a:schemeClr val="bg1"/>
                </a:solidFill>
              </a:rPr>
              <a:t>Unit 8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7889D60-3103-E54C-9167-2287BEE5C81A}"/>
              </a:ext>
            </a:extLst>
          </p:cNvPr>
          <p:cNvSpPr txBox="1"/>
          <p:nvPr userDrawn="1"/>
        </p:nvSpPr>
        <p:spPr>
          <a:xfrm>
            <a:off x="24732" y="6510902"/>
            <a:ext cx="2594428" cy="307777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sz="1400" baseline="0" dirty="0" err="1">
                <a:solidFill>
                  <a:schemeClr val="bg1"/>
                </a:solidFill>
              </a:rPr>
              <a:t>Tiếng</a:t>
            </a:r>
            <a:r>
              <a:rPr lang="en-US" sz="1400" baseline="0" dirty="0">
                <a:solidFill>
                  <a:schemeClr val="bg1"/>
                </a:solidFill>
              </a:rPr>
              <a:t> Anh 7 </a:t>
            </a:r>
            <a:r>
              <a:rPr lang="en-US" sz="1400" baseline="0" dirty="0" err="1">
                <a:solidFill>
                  <a:schemeClr val="bg1"/>
                </a:solidFill>
              </a:rPr>
              <a:t>i</a:t>
            </a:r>
            <a:r>
              <a:rPr lang="en-US" sz="1400" baseline="0" dirty="0">
                <a:solidFill>
                  <a:schemeClr val="bg1"/>
                </a:solidFill>
              </a:rPr>
              <a:t>-Learn Smart World </a:t>
            </a:r>
            <a:endParaRPr lang="en-US" sz="1400" dirty="0">
              <a:solidFill>
                <a:schemeClr val="bg1"/>
              </a:solidFill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ECF13BED-1CB7-0146-BB6D-00DC4EC16FC0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11226018" y="6396200"/>
            <a:ext cx="814608" cy="41529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1" name="TextBox 9">
            <a:extLst>
              <a:ext uri="{FF2B5EF4-FFF2-40B4-BE49-F238E27FC236}">
                <a16:creationId xmlns:a16="http://schemas.microsoft.com/office/drawing/2014/main" id="{19F5564D-FBFF-44CA-AB9D-0C0DEB905DAB}"/>
              </a:ext>
            </a:extLst>
          </p:cNvPr>
          <p:cNvSpPr txBox="1"/>
          <p:nvPr userDrawn="1"/>
        </p:nvSpPr>
        <p:spPr>
          <a:xfrm>
            <a:off x="10863258" y="-41096"/>
            <a:ext cx="1175322" cy="36933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b="1" dirty="0">
                <a:solidFill>
                  <a:schemeClr val="bg1"/>
                </a:solidFill>
              </a:rPr>
              <a:t>Lesson 2.2</a:t>
            </a:r>
          </a:p>
        </p:txBody>
      </p:sp>
    </p:spTree>
    <p:extLst>
      <p:ext uri="{BB962C8B-B14F-4D97-AF65-F5344CB8AC3E}">
        <p14:creationId xmlns:p14="http://schemas.microsoft.com/office/powerpoint/2010/main" val="30553122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0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audio" Target="../media/audio1.wav"/><Relationship Id="rId5" Type="http://schemas.microsoft.com/office/2007/relationships/hdphoto" Target="../media/hdphoto1.wdp"/><Relationship Id="rId4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4" Type="http://schemas.microsoft.com/office/2007/relationships/hdphoto" Target="../media/hdphoto3.wdp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emf"/><Relationship Id="rId4" Type="http://schemas.openxmlformats.org/officeDocument/2006/relationships/image" Target="../media/image9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hyperlink" Target="https://eduhome.com.vn/DHALesson?idGrade=10&amp;idSubject=1&amp;idSeries=118&amp;idTheme=1067&amp;IdLevel=3&amp;idThemeServer=84" TargetMode="Externa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eduhome.com.vn/" TargetMode="External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>
            <a:hlinkClick r:id="" action="ppaction://ole?verb=0"/>
            <a:extLst>
              <a:ext uri="{FF2B5EF4-FFF2-40B4-BE49-F238E27FC236}">
                <a16:creationId xmlns:a16="http://schemas.microsoft.com/office/drawing/2014/main" id="{40B9F6A7-EDA3-7F01-95BD-2F07A7A3DA2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72958291"/>
              </p:ext>
            </p:extLst>
          </p:nvPr>
        </p:nvGraphicFramePr>
        <p:xfrm>
          <a:off x="49212" y="-767706"/>
          <a:ext cx="12093575" cy="770209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resentation" r:id="rId2" imgW="4571981" imgH="3429123" progId="PowerPoint.Show.8">
                  <p:embed/>
                </p:oleObj>
              </mc:Choice>
              <mc:Fallback>
                <p:oleObj name="Presentation" r:id="rId2" imgW="4571981" imgH="3429123" progId="PowerPoint.Show.8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49212" y="-767706"/>
                        <a:ext cx="12093575" cy="770209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C07C7CE7-ED91-A90F-148D-9BCF251EC816}"/>
              </a:ext>
            </a:extLst>
          </p:cNvPr>
          <p:cNvSpPr txBox="1"/>
          <p:nvPr/>
        </p:nvSpPr>
        <p:spPr>
          <a:xfrm>
            <a:off x="2941106" y="4493648"/>
            <a:ext cx="49752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800" b="1" dirty="0">
                <a:solidFill>
                  <a:srgbClr val="002060"/>
                </a:solidFill>
                <a:latin typeface="+mj-lt"/>
              </a:rPr>
              <a:t>GV: Nguyễn Thị Thương</a:t>
            </a:r>
          </a:p>
        </p:txBody>
      </p:sp>
    </p:spTree>
    <p:extLst>
      <p:ext uri="{BB962C8B-B14F-4D97-AF65-F5344CB8AC3E}">
        <p14:creationId xmlns:p14="http://schemas.microsoft.com/office/powerpoint/2010/main" val="886425065"/>
      </p:ext>
    </p:extLst>
  </p:cSld>
  <p:clrMapOvr>
    <a:masterClrMapping/>
  </p:clrMapOvr>
  <p:transition spd="med">
    <p:split orient="vert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4985FCF5-0BCC-43DA-8861-C8FE11BF5941}"/>
              </a:ext>
            </a:extLst>
          </p:cNvPr>
          <p:cNvSpPr txBox="1"/>
          <p:nvPr/>
        </p:nvSpPr>
        <p:spPr>
          <a:xfrm>
            <a:off x="2528690" y="375338"/>
            <a:ext cx="6703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rgbClr val="0070C0"/>
                </a:solidFill>
                <a:ea typeface="Times New Roman" panose="02020603050405020304" pitchFamily="18" charset="0"/>
              </a:rPr>
              <a:t>Where is Samba dance from?</a:t>
            </a:r>
            <a:endParaRPr lang="en-US" sz="4000" dirty="0">
              <a:solidFill>
                <a:srgbClr val="0070C0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D5BECAE-0FE9-44DC-9D15-8CF729D8E58C}"/>
              </a:ext>
            </a:extLst>
          </p:cNvPr>
          <p:cNvSpPr txBox="1"/>
          <p:nvPr/>
        </p:nvSpPr>
        <p:spPr>
          <a:xfrm>
            <a:off x="8811802" y="3195476"/>
            <a:ext cx="320553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i="1" dirty="0">
                <a:solidFill>
                  <a:srgbClr val="FF0000"/>
                </a:solidFill>
              </a:rPr>
              <a:t>Brazil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7898" y="1610484"/>
            <a:ext cx="6355375" cy="4237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4288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4985FCF5-0BCC-43DA-8861-C8FE11BF5941}"/>
              </a:ext>
            </a:extLst>
          </p:cNvPr>
          <p:cNvSpPr txBox="1"/>
          <p:nvPr/>
        </p:nvSpPr>
        <p:spPr>
          <a:xfrm>
            <a:off x="1181530" y="646880"/>
            <a:ext cx="7448764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rgbClr val="0070C0"/>
                </a:solidFill>
                <a:ea typeface="Times New Roman" panose="02020603050405020304" pitchFamily="18" charset="0"/>
              </a:rPr>
              <a:t>What country is the picture about?</a:t>
            </a:r>
            <a:endParaRPr lang="en-US" sz="4000" dirty="0">
              <a:solidFill>
                <a:srgbClr val="0070C0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B3A98E5-E656-4D5C-BB3C-59D67D4ACC42}"/>
              </a:ext>
            </a:extLst>
          </p:cNvPr>
          <p:cNvSpPr txBox="1"/>
          <p:nvPr/>
        </p:nvSpPr>
        <p:spPr>
          <a:xfrm>
            <a:off x="8811802" y="3195476"/>
            <a:ext cx="320553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i="1" dirty="0">
                <a:solidFill>
                  <a:srgbClr val="FF0000"/>
                </a:solidFill>
              </a:rPr>
              <a:t>Japan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8514" y="1945835"/>
            <a:ext cx="5578587" cy="3724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1055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4985FCF5-0BCC-43DA-8861-C8FE11BF5941}"/>
              </a:ext>
            </a:extLst>
          </p:cNvPr>
          <p:cNvSpPr txBox="1"/>
          <p:nvPr/>
        </p:nvSpPr>
        <p:spPr>
          <a:xfrm>
            <a:off x="2613755" y="393013"/>
            <a:ext cx="7087921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rgbClr val="0070C0"/>
                </a:solidFill>
                <a:ea typeface="Times New Roman" panose="02020603050405020304" pitchFamily="18" charset="0"/>
              </a:rPr>
              <a:t>Where are the people from?</a:t>
            </a:r>
            <a:endParaRPr lang="en-US" sz="4000" dirty="0">
              <a:solidFill>
                <a:srgbClr val="0070C0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111FBA7-E28F-4759-A861-FBDA3CADA75F}"/>
              </a:ext>
            </a:extLst>
          </p:cNvPr>
          <p:cNvSpPr txBox="1"/>
          <p:nvPr/>
        </p:nvSpPr>
        <p:spPr>
          <a:xfrm>
            <a:off x="8811802" y="3195476"/>
            <a:ext cx="320553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i="1" dirty="0">
                <a:solidFill>
                  <a:srgbClr val="FF0000"/>
                </a:solidFill>
              </a:rPr>
              <a:t>South Korea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3950" y="1781456"/>
            <a:ext cx="6582279" cy="40800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1881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4985FCF5-0BCC-43DA-8861-C8FE11BF5941}"/>
              </a:ext>
            </a:extLst>
          </p:cNvPr>
          <p:cNvSpPr txBox="1"/>
          <p:nvPr/>
        </p:nvSpPr>
        <p:spPr>
          <a:xfrm>
            <a:off x="1895999" y="294690"/>
            <a:ext cx="7087921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rgbClr val="0070C0"/>
                </a:solidFill>
                <a:ea typeface="Times New Roman" panose="02020603050405020304" pitchFamily="18" charset="0"/>
              </a:rPr>
              <a:t>What can you see?</a:t>
            </a:r>
            <a:endParaRPr lang="en-US" sz="4000" dirty="0">
              <a:solidFill>
                <a:srgbClr val="0070C0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111FBA7-E28F-4759-A861-FBDA3CADA75F}"/>
              </a:ext>
            </a:extLst>
          </p:cNvPr>
          <p:cNvSpPr txBox="1"/>
          <p:nvPr/>
        </p:nvSpPr>
        <p:spPr>
          <a:xfrm>
            <a:off x="9067442" y="3195476"/>
            <a:ext cx="320553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i="1" dirty="0">
                <a:solidFill>
                  <a:srgbClr val="FF0000"/>
                </a:solidFill>
              </a:rPr>
              <a:t>a temple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1459" y="1496271"/>
            <a:ext cx="6274631" cy="41898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975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5E373EDA-C24D-4413-93BD-C3FC1CE6464A}"/>
              </a:ext>
            </a:extLst>
          </p:cNvPr>
          <p:cNvSpPr txBox="1"/>
          <p:nvPr/>
        </p:nvSpPr>
        <p:spPr>
          <a:xfrm>
            <a:off x="1160209" y="375338"/>
            <a:ext cx="9743765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rgbClr val="0070C0"/>
                </a:solidFill>
                <a:ea typeface="Times New Roman" panose="02020603050405020304" pitchFamily="18" charset="0"/>
              </a:rPr>
              <a:t>In which country can you see the Eiffel Tower?</a:t>
            </a:r>
            <a:endParaRPr lang="en-US" sz="4000" dirty="0">
              <a:solidFill>
                <a:srgbClr val="0070C0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1B99AB8-08F3-4D0B-9A15-E702A7FE7BDD}"/>
              </a:ext>
            </a:extLst>
          </p:cNvPr>
          <p:cNvSpPr txBox="1"/>
          <p:nvPr/>
        </p:nvSpPr>
        <p:spPr>
          <a:xfrm>
            <a:off x="9332912" y="3195476"/>
            <a:ext cx="320553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i="1" dirty="0">
                <a:solidFill>
                  <a:srgbClr val="FF0000"/>
                </a:solidFill>
              </a:rPr>
              <a:t>France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2612" y="1215728"/>
            <a:ext cx="7048381" cy="49144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6763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5E373EDA-C24D-4413-93BD-C3FC1CE6464A}"/>
              </a:ext>
            </a:extLst>
          </p:cNvPr>
          <p:cNvSpPr txBox="1"/>
          <p:nvPr/>
        </p:nvSpPr>
        <p:spPr>
          <a:xfrm>
            <a:off x="1347022" y="375338"/>
            <a:ext cx="9193159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rgbClr val="0070C0"/>
                </a:solidFill>
                <a:ea typeface="Times New Roman" panose="02020603050405020304" pitchFamily="18" charset="0"/>
              </a:rPr>
              <a:t>Where are </a:t>
            </a:r>
            <a:r>
              <a:rPr lang="en-US" sz="4000" b="1" dirty="0">
                <a:solidFill>
                  <a:srgbClr val="0070C0"/>
                </a:solidFill>
                <a:ea typeface="Times New Roman" panose="02020603050405020304" pitchFamily="18" charset="0"/>
              </a:rPr>
              <a:t>sombreros</a:t>
            </a:r>
            <a:r>
              <a:rPr lang="en-US" sz="4000" dirty="0">
                <a:solidFill>
                  <a:srgbClr val="0070C0"/>
                </a:solidFill>
                <a:ea typeface="Times New Roman" panose="02020603050405020304" pitchFamily="18" charset="0"/>
              </a:rPr>
              <a:t> from?</a:t>
            </a:r>
            <a:endParaRPr lang="en-US" sz="4000" dirty="0">
              <a:solidFill>
                <a:srgbClr val="0070C0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6FBB06B-F4C3-47EB-80FE-DE8A73AF7EB5}"/>
              </a:ext>
            </a:extLst>
          </p:cNvPr>
          <p:cNvSpPr txBox="1"/>
          <p:nvPr/>
        </p:nvSpPr>
        <p:spPr>
          <a:xfrm>
            <a:off x="9332913" y="3195476"/>
            <a:ext cx="320553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i="1" dirty="0">
                <a:solidFill>
                  <a:srgbClr val="FF0000"/>
                </a:solidFill>
              </a:rPr>
              <a:t>Mexico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5918" y="1467733"/>
            <a:ext cx="6939616" cy="4573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5490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5E373EDA-C24D-4413-93BD-C3FC1CE6464A}"/>
              </a:ext>
            </a:extLst>
          </p:cNvPr>
          <p:cNvSpPr txBox="1"/>
          <p:nvPr/>
        </p:nvSpPr>
        <p:spPr>
          <a:xfrm>
            <a:off x="1347022" y="375338"/>
            <a:ext cx="9193159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rgbClr val="0070C0"/>
                </a:solidFill>
                <a:ea typeface="Times New Roman" panose="02020603050405020304" pitchFamily="18" charset="0"/>
              </a:rPr>
              <a:t>Where is </a:t>
            </a:r>
            <a:r>
              <a:rPr lang="en-US" sz="4000" b="1" dirty="0">
                <a:solidFill>
                  <a:srgbClr val="0070C0"/>
                </a:solidFill>
                <a:ea typeface="Times New Roman" panose="02020603050405020304" pitchFamily="18" charset="0"/>
              </a:rPr>
              <a:t>lasagna</a:t>
            </a:r>
            <a:r>
              <a:rPr lang="en-US" sz="4000" dirty="0">
                <a:solidFill>
                  <a:srgbClr val="0070C0"/>
                </a:solidFill>
                <a:ea typeface="Times New Roman" panose="02020603050405020304" pitchFamily="18" charset="0"/>
              </a:rPr>
              <a:t> from?</a:t>
            </a:r>
            <a:endParaRPr lang="en-US" sz="4000" dirty="0">
              <a:solidFill>
                <a:srgbClr val="0070C0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31CCC79-B6A9-4CD3-9266-C93CEE55A6BA}"/>
              </a:ext>
            </a:extLst>
          </p:cNvPr>
          <p:cNvSpPr txBox="1"/>
          <p:nvPr/>
        </p:nvSpPr>
        <p:spPr>
          <a:xfrm>
            <a:off x="4435002" y="5681824"/>
            <a:ext cx="320553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i="1" dirty="0">
                <a:solidFill>
                  <a:srgbClr val="FF0000"/>
                </a:solidFill>
              </a:rPr>
              <a:t>Italy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0740" y="1222724"/>
            <a:ext cx="6034060" cy="431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7284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4985FCF5-0BCC-43DA-8861-C8FE11BF5941}"/>
              </a:ext>
            </a:extLst>
          </p:cNvPr>
          <p:cNvSpPr txBox="1"/>
          <p:nvPr/>
        </p:nvSpPr>
        <p:spPr>
          <a:xfrm>
            <a:off x="2085238" y="345845"/>
            <a:ext cx="7819825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rgbClr val="0070C0"/>
                </a:solidFill>
                <a:ea typeface="Times New Roman" panose="02020603050405020304" pitchFamily="18" charset="0"/>
              </a:rPr>
              <a:t>What country is the picture about?</a:t>
            </a:r>
            <a:endParaRPr lang="en-US" sz="4000" dirty="0">
              <a:solidFill>
                <a:srgbClr val="0070C0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5C26256-BF85-43FE-B634-4315A83F181D}"/>
              </a:ext>
            </a:extLst>
          </p:cNvPr>
          <p:cNvSpPr txBox="1"/>
          <p:nvPr/>
        </p:nvSpPr>
        <p:spPr>
          <a:xfrm>
            <a:off x="8811802" y="3195476"/>
            <a:ext cx="320553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i="1" dirty="0">
                <a:solidFill>
                  <a:srgbClr val="FF0000"/>
                </a:solidFill>
              </a:rPr>
              <a:t>Iceland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7423" y="1272749"/>
            <a:ext cx="4553339" cy="45533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31527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A4E7A235-B0C5-46B3-81AD-8DA111F12091}"/>
              </a:ext>
            </a:extLst>
          </p:cNvPr>
          <p:cNvSpPr txBox="1"/>
          <p:nvPr/>
        </p:nvSpPr>
        <p:spPr>
          <a:xfrm>
            <a:off x="2638425" y="4573725"/>
            <a:ext cx="6490622" cy="132343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rgbClr val="0070C0"/>
                </a:solidFill>
                <a:ea typeface="Times New Roman" panose="02020603050405020304" pitchFamily="18" charset="0"/>
              </a:rPr>
              <a:t>Where are the people from?</a:t>
            </a:r>
          </a:p>
          <a:p>
            <a:pPr algn="ctr"/>
            <a:endParaRPr lang="en-US" sz="4000" dirty="0">
              <a:solidFill>
                <a:srgbClr val="0070C0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7E1A4E0-1355-4A2F-9421-1EDDF3AE44BF}"/>
              </a:ext>
            </a:extLst>
          </p:cNvPr>
          <p:cNvSpPr txBox="1"/>
          <p:nvPr/>
        </p:nvSpPr>
        <p:spPr>
          <a:xfrm>
            <a:off x="4229518" y="5291402"/>
            <a:ext cx="320553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i="1" dirty="0">
                <a:solidFill>
                  <a:srgbClr val="FF0000"/>
                </a:solidFill>
              </a:rPr>
              <a:t>Vietnam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578"/>
          <a:stretch/>
        </p:blipFill>
        <p:spPr>
          <a:xfrm>
            <a:off x="3545633" y="325115"/>
            <a:ext cx="6109228" cy="4041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2373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5E373EDA-C24D-4413-93BD-C3FC1CE6464A}"/>
              </a:ext>
            </a:extLst>
          </p:cNvPr>
          <p:cNvSpPr txBox="1"/>
          <p:nvPr/>
        </p:nvSpPr>
        <p:spPr>
          <a:xfrm>
            <a:off x="42581" y="375338"/>
            <a:ext cx="11822576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en-US" sz="4000" dirty="0">
                <a:solidFill>
                  <a:srgbClr val="0070C0"/>
                </a:solidFill>
                <a:ea typeface="Times New Roman" panose="02020603050405020304" pitchFamily="18" charset="0"/>
              </a:rPr>
              <a:t>What are the people doing?</a:t>
            </a:r>
            <a:endParaRPr lang="en-US" sz="4000" dirty="0">
              <a:solidFill>
                <a:srgbClr val="0070C0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31CCC79-B6A9-4CD3-9266-C93CEE55A6BA}"/>
              </a:ext>
            </a:extLst>
          </p:cNvPr>
          <p:cNvSpPr txBox="1"/>
          <p:nvPr/>
        </p:nvSpPr>
        <p:spPr>
          <a:xfrm>
            <a:off x="2638425" y="5681824"/>
            <a:ext cx="69151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i="1" dirty="0">
                <a:solidFill>
                  <a:srgbClr val="FF0000"/>
                </a:solidFill>
              </a:rPr>
              <a:t>They are decorating their home.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5590" y="1678992"/>
            <a:ext cx="5384541" cy="35896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10933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6104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103847" y="2645692"/>
            <a:ext cx="6596743" cy="2431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solidFill>
                  <a:srgbClr val="0070C0"/>
                </a:solidFill>
              </a:rPr>
              <a:t>Unit 8: Festivals around the World</a:t>
            </a:r>
            <a:r>
              <a:rPr lang="en-US" sz="3200" b="1" dirty="0">
                <a:solidFill>
                  <a:srgbClr val="0070C0"/>
                </a:solidFill>
              </a:rPr>
              <a:t> </a:t>
            </a:r>
          </a:p>
          <a:p>
            <a:pPr algn="ctr"/>
            <a:r>
              <a:rPr lang="en-US" sz="3200" b="1" dirty="0">
                <a:solidFill>
                  <a:srgbClr val="00B050"/>
                </a:solidFill>
              </a:rPr>
              <a:t>Lesson 2.2: Grammar</a:t>
            </a:r>
            <a:r>
              <a:rPr lang="en-US" sz="3200" dirty="0"/>
              <a:t> </a:t>
            </a:r>
          </a:p>
          <a:p>
            <a:pPr algn="ctr"/>
            <a:r>
              <a:rPr lang="en-US" sz="3200" dirty="0">
                <a:solidFill>
                  <a:srgbClr val="FF0000"/>
                </a:solidFill>
              </a:rPr>
              <a:t>Page</a:t>
            </a:r>
            <a:r>
              <a:rPr lang="en-US" sz="3200" dirty="0"/>
              <a:t> </a:t>
            </a:r>
            <a:r>
              <a:rPr lang="en-US" sz="3200" dirty="0">
                <a:solidFill>
                  <a:srgbClr val="FF0000"/>
                </a:solidFill>
              </a:rPr>
              <a:t>64</a:t>
            </a:r>
          </a:p>
        </p:txBody>
      </p:sp>
    </p:spTree>
    <p:extLst>
      <p:ext uri="{BB962C8B-B14F-4D97-AF65-F5344CB8AC3E}">
        <p14:creationId xmlns:p14="http://schemas.microsoft.com/office/powerpoint/2010/main" val="4083332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19BF2C2F-995F-4357-BA08-2EAA5DB61FF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0876876"/>
              </p:ext>
            </p:extLst>
          </p:nvPr>
        </p:nvGraphicFramePr>
        <p:xfrm>
          <a:off x="6243483" y="45333"/>
          <a:ext cx="5899360" cy="6461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49680">
                  <a:extLst>
                    <a:ext uri="{9D8B030D-6E8A-4147-A177-3AD203B41FA5}">
                      <a16:colId xmlns:a16="http://schemas.microsoft.com/office/drawing/2014/main" val="739140290"/>
                    </a:ext>
                  </a:extLst>
                </a:gridCol>
                <a:gridCol w="2949680">
                  <a:extLst>
                    <a:ext uri="{9D8B030D-6E8A-4147-A177-3AD203B41FA5}">
                      <a16:colId xmlns:a16="http://schemas.microsoft.com/office/drawing/2014/main" val="3786222997"/>
                    </a:ext>
                  </a:extLst>
                </a:gridCol>
              </a:tblGrid>
              <a:tr h="503029">
                <a:tc>
                  <a:txBody>
                    <a:bodyPr/>
                    <a:lstStyle/>
                    <a:p>
                      <a:pPr algn="ctr"/>
                      <a:r>
                        <a:rPr lang="en-US" sz="4000" dirty="0">
                          <a:solidFill>
                            <a:srgbClr val="FF0000"/>
                          </a:solidFill>
                        </a:rPr>
                        <a:t>Country</a:t>
                      </a:r>
                      <a:endParaRPr lang="en-US" sz="360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000" dirty="0">
                          <a:solidFill>
                            <a:srgbClr val="FF0000"/>
                          </a:solidFill>
                        </a:rPr>
                        <a:t>Nationality</a:t>
                      </a:r>
                      <a:endParaRPr lang="en-US" sz="4000" dirty="0">
                        <a:solidFill>
                          <a:srgbClr val="0070C0"/>
                        </a:solidFill>
                      </a:endParaRPr>
                    </a:p>
                  </a:txBody>
                  <a:tcPr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08357680"/>
                  </a:ext>
                </a:extLst>
              </a:tr>
              <a:tr h="503029">
                <a:tc>
                  <a:txBody>
                    <a:bodyPr/>
                    <a:lstStyle/>
                    <a:p>
                      <a:pPr algn="ctr"/>
                      <a:r>
                        <a:rPr lang="en-US" sz="3600" dirty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Italy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3600" dirty="0">
                        <a:solidFill>
                          <a:srgbClr val="0070C0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22018350"/>
                  </a:ext>
                </a:extLst>
              </a:tr>
              <a:tr h="503029">
                <a:tc>
                  <a:txBody>
                    <a:bodyPr/>
                    <a:lstStyle/>
                    <a:p>
                      <a:pPr algn="ctr"/>
                      <a:endParaRPr lang="en-US" sz="3600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dirty="0">
                          <a:solidFill>
                            <a:srgbClr val="0070C0"/>
                          </a:solidFill>
                        </a:rPr>
                        <a:t>Brazilian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60832164"/>
                  </a:ext>
                </a:extLst>
              </a:tr>
              <a:tr h="503029">
                <a:tc>
                  <a:txBody>
                    <a:bodyPr/>
                    <a:lstStyle/>
                    <a:p>
                      <a:pPr algn="ctr"/>
                      <a:r>
                        <a:rPr lang="en-US" sz="3600" dirty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Japan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3600" dirty="0">
                        <a:solidFill>
                          <a:srgbClr val="0070C0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22476553"/>
                  </a:ext>
                </a:extLst>
              </a:tr>
              <a:tr h="503029">
                <a:tc>
                  <a:txBody>
                    <a:bodyPr/>
                    <a:lstStyle/>
                    <a:p>
                      <a:pPr algn="ctr"/>
                      <a:endParaRPr lang="en-US" sz="3600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dirty="0">
                          <a:solidFill>
                            <a:srgbClr val="0070C0"/>
                          </a:solidFill>
                        </a:rPr>
                        <a:t>French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02837449"/>
                  </a:ext>
                </a:extLst>
              </a:tr>
              <a:tr h="503029">
                <a:tc>
                  <a:txBody>
                    <a:bodyPr/>
                    <a:lstStyle/>
                    <a:p>
                      <a:pPr algn="ctr"/>
                      <a:r>
                        <a:rPr lang="en-US" sz="3600" dirty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The U.S.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3600" dirty="0">
                        <a:solidFill>
                          <a:srgbClr val="0070C0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65840839"/>
                  </a:ext>
                </a:extLst>
              </a:tr>
              <a:tr h="503029">
                <a:tc>
                  <a:txBody>
                    <a:bodyPr/>
                    <a:lstStyle/>
                    <a:p>
                      <a:pPr algn="ctr"/>
                      <a:endParaRPr lang="en-US" sz="3600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dirty="0">
                          <a:solidFill>
                            <a:srgbClr val="0070C0"/>
                          </a:solidFill>
                        </a:rPr>
                        <a:t>Icelander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860523178"/>
                  </a:ext>
                </a:extLst>
              </a:tr>
              <a:tr h="503029">
                <a:tc>
                  <a:txBody>
                    <a:bodyPr/>
                    <a:lstStyle/>
                    <a:p>
                      <a:pPr algn="ctr"/>
                      <a:r>
                        <a:rPr lang="en-US" sz="3600" dirty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Korea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3600" dirty="0">
                        <a:solidFill>
                          <a:srgbClr val="0070C0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664838349"/>
                  </a:ext>
                </a:extLst>
              </a:tr>
              <a:tr h="503029">
                <a:tc>
                  <a:txBody>
                    <a:bodyPr/>
                    <a:lstStyle/>
                    <a:p>
                      <a:pPr algn="ctr"/>
                      <a:endParaRPr lang="en-US" sz="3600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dirty="0">
                          <a:solidFill>
                            <a:srgbClr val="0070C0"/>
                          </a:solidFill>
                        </a:rPr>
                        <a:t>Mexican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215148423"/>
                  </a:ext>
                </a:extLst>
              </a:tr>
              <a:tr h="503029">
                <a:tc>
                  <a:txBody>
                    <a:bodyPr/>
                    <a:lstStyle/>
                    <a:p>
                      <a:pPr algn="ctr"/>
                      <a:r>
                        <a:rPr lang="en-US" sz="3600" dirty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Germany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3600" dirty="0">
                        <a:solidFill>
                          <a:srgbClr val="0070C0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57988759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96ADDE51-CF35-49C1-B020-34138D7E190B}"/>
              </a:ext>
            </a:extLst>
          </p:cNvPr>
          <p:cNvSpPr txBox="1"/>
          <p:nvPr/>
        </p:nvSpPr>
        <p:spPr>
          <a:xfrm>
            <a:off x="100116" y="375338"/>
            <a:ext cx="6703800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400" dirty="0">
                <a:solidFill>
                  <a:srgbClr val="0070C0"/>
                </a:solidFill>
                <a:ea typeface="Times New Roman" panose="02020603050405020304" pitchFamily="18" charset="0"/>
              </a:rPr>
              <a:t>Work in pairs.</a:t>
            </a:r>
          </a:p>
          <a:p>
            <a:r>
              <a:rPr lang="en-US" sz="3400" dirty="0">
                <a:solidFill>
                  <a:srgbClr val="0070C0"/>
                </a:solidFill>
              </a:rPr>
              <a:t>Test your partner with </a:t>
            </a:r>
            <a:r>
              <a:rPr lang="en-US" sz="3400" b="1" dirty="0">
                <a:solidFill>
                  <a:srgbClr val="0070C0"/>
                </a:solidFill>
              </a:rPr>
              <a:t>vocabulary</a:t>
            </a:r>
            <a:r>
              <a:rPr lang="en-US" sz="3400" dirty="0">
                <a:solidFill>
                  <a:srgbClr val="0070C0"/>
                </a:solidFill>
              </a:rPr>
              <a:t> about </a:t>
            </a:r>
            <a:r>
              <a:rPr lang="en-US" sz="3400" b="1" dirty="0">
                <a:solidFill>
                  <a:srgbClr val="0070C0"/>
                </a:solidFill>
              </a:rPr>
              <a:t>countries</a:t>
            </a:r>
            <a:r>
              <a:rPr lang="en-US" sz="3400" dirty="0">
                <a:solidFill>
                  <a:srgbClr val="0070C0"/>
                </a:solidFill>
              </a:rPr>
              <a:t> and </a:t>
            </a:r>
            <a:r>
              <a:rPr lang="en-US" sz="3400" b="1" dirty="0">
                <a:solidFill>
                  <a:srgbClr val="0070C0"/>
                </a:solidFill>
              </a:rPr>
              <a:t>nationalities</a:t>
            </a:r>
            <a:r>
              <a:rPr lang="en-US" sz="3400" dirty="0">
                <a:solidFill>
                  <a:srgbClr val="0070C0"/>
                </a:solidFill>
              </a:rPr>
              <a:t>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59A662F-E0B6-4C96-A941-D36BDC52079B}"/>
              </a:ext>
            </a:extLst>
          </p:cNvPr>
          <p:cNvSpPr txBox="1"/>
          <p:nvPr/>
        </p:nvSpPr>
        <p:spPr>
          <a:xfrm>
            <a:off x="9389808" y="699804"/>
            <a:ext cx="25170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rgbClr val="FF0000"/>
                </a:solidFill>
                <a:ea typeface="Times New Roman" panose="02020603050405020304" pitchFamily="18" charset="0"/>
              </a:rPr>
              <a:t>Italian</a:t>
            </a:r>
            <a:endParaRPr lang="en-US" sz="4000" dirty="0">
              <a:solidFill>
                <a:srgbClr val="FF0000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70F76A6-FA94-4597-AE7D-4A059CF4A795}"/>
              </a:ext>
            </a:extLst>
          </p:cNvPr>
          <p:cNvSpPr txBox="1"/>
          <p:nvPr/>
        </p:nvSpPr>
        <p:spPr>
          <a:xfrm>
            <a:off x="6513867" y="1343816"/>
            <a:ext cx="25170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rgbClr val="FF0000"/>
                </a:solidFill>
                <a:ea typeface="Times New Roman" panose="02020603050405020304" pitchFamily="18" charset="0"/>
              </a:rPr>
              <a:t>Brazil</a:t>
            </a:r>
            <a:endParaRPr lang="en-US" sz="4000" dirty="0">
              <a:solidFill>
                <a:srgbClr val="FF0000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C063CA5-C345-43AE-976E-15365B58994A}"/>
              </a:ext>
            </a:extLst>
          </p:cNvPr>
          <p:cNvSpPr txBox="1"/>
          <p:nvPr/>
        </p:nvSpPr>
        <p:spPr>
          <a:xfrm>
            <a:off x="9394725" y="1982916"/>
            <a:ext cx="25170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rgbClr val="FF0000"/>
                </a:solidFill>
                <a:ea typeface="Times New Roman" panose="02020603050405020304" pitchFamily="18" charset="0"/>
              </a:rPr>
              <a:t>Japanese</a:t>
            </a:r>
            <a:endParaRPr lang="en-US" sz="4000" dirty="0">
              <a:solidFill>
                <a:srgbClr val="FF0000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A4B7868-7840-49AF-B5CA-EE160EEE36D8}"/>
              </a:ext>
            </a:extLst>
          </p:cNvPr>
          <p:cNvSpPr txBox="1"/>
          <p:nvPr/>
        </p:nvSpPr>
        <p:spPr>
          <a:xfrm>
            <a:off x="6518785" y="2577764"/>
            <a:ext cx="25170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rgbClr val="FF0000"/>
                </a:solidFill>
                <a:ea typeface="Times New Roman" panose="02020603050405020304" pitchFamily="18" charset="0"/>
              </a:rPr>
              <a:t>France</a:t>
            </a:r>
            <a:endParaRPr lang="en-US" sz="4000" dirty="0">
              <a:solidFill>
                <a:srgbClr val="FF0000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60E228C-5656-49FE-90CF-7D285D313BC3}"/>
              </a:ext>
            </a:extLst>
          </p:cNvPr>
          <p:cNvSpPr txBox="1"/>
          <p:nvPr/>
        </p:nvSpPr>
        <p:spPr>
          <a:xfrm>
            <a:off x="9399640" y="3236530"/>
            <a:ext cx="25170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rgbClr val="FF0000"/>
                </a:solidFill>
                <a:ea typeface="Times New Roman" panose="02020603050405020304" pitchFamily="18" charset="0"/>
              </a:rPr>
              <a:t>American</a:t>
            </a:r>
            <a:endParaRPr lang="en-US" sz="4000" dirty="0">
              <a:solidFill>
                <a:srgbClr val="FF0000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DDD76E8-DB42-441D-934E-E4B09BB2CCD9}"/>
              </a:ext>
            </a:extLst>
          </p:cNvPr>
          <p:cNvSpPr txBox="1"/>
          <p:nvPr/>
        </p:nvSpPr>
        <p:spPr>
          <a:xfrm>
            <a:off x="6513869" y="3900204"/>
            <a:ext cx="25170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rgbClr val="FF0000"/>
                </a:solidFill>
                <a:ea typeface="Times New Roman" panose="02020603050405020304" pitchFamily="18" charset="0"/>
              </a:rPr>
              <a:t>Iceland</a:t>
            </a:r>
            <a:endParaRPr lang="en-US" sz="4000" dirty="0">
              <a:solidFill>
                <a:srgbClr val="FF0000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FB9A772-0A13-4EB1-A3E2-670584AEF4C3}"/>
              </a:ext>
            </a:extLst>
          </p:cNvPr>
          <p:cNvSpPr txBox="1"/>
          <p:nvPr/>
        </p:nvSpPr>
        <p:spPr>
          <a:xfrm>
            <a:off x="9394723" y="4539304"/>
            <a:ext cx="25170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rgbClr val="FF0000"/>
                </a:solidFill>
                <a:ea typeface="Times New Roman" panose="02020603050405020304" pitchFamily="18" charset="0"/>
              </a:rPr>
              <a:t>Korean</a:t>
            </a:r>
            <a:endParaRPr lang="en-US" sz="4000" dirty="0">
              <a:solidFill>
                <a:srgbClr val="FF0000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71B5E40-C185-4525-997F-05A89709E36F}"/>
              </a:ext>
            </a:extLst>
          </p:cNvPr>
          <p:cNvSpPr txBox="1"/>
          <p:nvPr/>
        </p:nvSpPr>
        <p:spPr>
          <a:xfrm>
            <a:off x="6518786" y="5193148"/>
            <a:ext cx="25170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rgbClr val="FF0000"/>
                </a:solidFill>
                <a:ea typeface="Times New Roman" panose="02020603050405020304" pitchFamily="18" charset="0"/>
              </a:rPr>
              <a:t>Mexico</a:t>
            </a:r>
            <a:endParaRPr lang="en-US" sz="4000" dirty="0">
              <a:solidFill>
                <a:srgbClr val="FF0000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FEFC8C2-B93A-47A8-A117-55BE41934FFA}"/>
              </a:ext>
            </a:extLst>
          </p:cNvPr>
          <p:cNvSpPr txBox="1"/>
          <p:nvPr/>
        </p:nvSpPr>
        <p:spPr>
          <a:xfrm>
            <a:off x="9399640" y="5812582"/>
            <a:ext cx="25170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rgbClr val="FF0000"/>
                </a:solidFill>
                <a:ea typeface="Times New Roman" panose="02020603050405020304" pitchFamily="18" charset="0"/>
              </a:rPr>
              <a:t>German</a:t>
            </a:r>
            <a:endParaRPr lang="en-US" sz="4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30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3814" y="-7935115"/>
            <a:ext cx="13350240" cy="1490357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83856" y="904332"/>
            <a:ext cx="5300679" cy="10812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7296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9FF910E0-07F5-41EE-BFEB-658D17D129C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30000"/>
                    </a14:imgEffect>
                  </a14:imgLayer>
                </a14:imgProps>
              </a:ext>
            </a:extLst>
          </a:blip>
          <a:srcRect l="1960" t="11579" r="1423" b="3878"/>
          <a:stretch/>
        </p:blipFill>
        <p:spPr>
          <a:xfrm>
            <a:off x="60202" y="333621"/>
            <a:ext cx="10352159" cy="6112101"/>
          </a:xfrm>
          <a:prstGeom prst="rect">
            <a:avLst/>
          </a:prstGeom>
        </p:spPr>
      </p:pic>
      <p:sp>
        <p:nvSpPr>
          <p:cNvPr id="9" name="Rectangle 36">
            <a:hlinkClick r:id="" action="ppaction://noaction">
              <a:snd r:embed="rId6" name="CD2-TRACK 02_Segment_0_001.wav"/>
            </a:hlinkClick>
            <a:extLst>
              <a:ext uri="{FF2B5EF4-FFF2-40B4-BE49-F238E27FC236}">
                <a16:creationId xmlns:a16="http://schemas.microsoft.com/office/drawing/2014/main" id="{A6EB1AF6-5762-4ECC-ACCC-578ED721F02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44433" y="4893115"/>
            <a:ext cx="2257979" cy="1569660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6350" algn="ctr">
                <a:solidFill>
                  <a:schemeClr val="tx1">
                    <a:alpha val="70195"/>
                  </a:schemeClr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23000" dir="5400000" rotWithShape="0">
                    <a:srgbClr val="808080">
                      <a:alpha val="34999"/>
                    </a:srgbClr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endParaRPr lang="en-US" sz="2400" b="1" dirty="0">
              <a:solidFill>
                <a:srgbClr val="FF0000"/>
              </a:solidFill>
            </a:endParaRPr>
          </a:p>
          <a:p>
            <a:endParaRPr lang="en-US" sz="2400" dirty="0"/>
          </a:p>
          <a:p>
            <a:endParaRPr lang="en-US" sz="2400" dirty="0"/>
          </a:p>
          <a:p>
            <a:endParaRPr lang="vi-VN" sz="2400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F981ECC5-C37B-470E-B00B-07CF1DBB2EB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313955" y="412277"/>
            <a:ext cx="3882201" cy="645352"/>
          </a:xfrm>
          <a:prstGeom prst="rect">
            <a:avLst/>
          </a:prstGeom>
        </p:spPr>
      </p:pic>
      <p:pic>
        <p:nvPicPr>
          <p:cNvPr id="2" name="CD2-TRACK 08">
            <a:hlinkClick r:id="" action="ppaction://media"/>
            <a:extLst>
              <a:ext uri="{FF2B5EF4-FFF2-40B4-BE49-F238E27FC236}">
                <a16:creationId xmlns:a16="http://schemas.microsoft.com/office/drawing/2014/main" id="{BB495740-D3CD-3A87-33AE-782B171C3DA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9873463" y="1136284"/>
            <a:ext cx="645351" cy="6453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68876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88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1F3CCFE1-7E4D-4DAB-B562-D559BFC53D84}"/>
              </a:ext>
            </a:extLst>
          </p:cNvPr>
          <p:cNvSpPr/>
          <p:nvPr/>
        </p:nvSpPr>
        <p:spPr>
          <a:xfrm>
            <a:off x="281761" y="341974"/>
            <a:ext cx="11133802" cy="58477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</a:rPr>
              <a:t>Don’t open your book. Look and read the sentence: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3356D2B1-6DE0-49E6-8E36-17E56ED8DA1F}"/>
              </a:ext>
            </a:extLst>
          </p:cNvPr>
          <p:cNvSpPr/>
          <p:nvPr/>
        </p:nvSpPr>
        <p:spPr>
          <a:xfrm>
            <a:off x="771899" y="3166586"/>
            <a:ext cx="10815483" cy="120032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r>
              <a:rPr lang="en-US" sz="3600" dirty="0">
                <a:solidFill>
                  <a:srgbClr val="0070C0"/>
                </a:solidFill>
              </a:rPr>
              <a:t>In Italy, they eat seafood at Christmas. That</a:t>
            </a:r>
            <a:r>
              <a:rPr lang="en-US" sz="3600" b="1" dirty="0">
                <a:solidFill>
                  <a:srgbClr val="0070C0"/>
                </a:solidFill>
                <a:highlight>
                  <a:srgbClr val="FFFF00"/>
                </a:highlight>
              </a:rPr>
              <a:t>’s </a:t>
            </a:r>
            <a:r>
              <a:rPr lang="en-US" sz="3600" b="1" u="sng" dirty="0">
                <a:solidFill>
                  <a:srgbClr val="0070C0"/>
                </a:solidFill>
                <a:highlight>
                  <a:srgbClr val="FFFF00"/>
                </a:highlight>
              </a:rPr>
              <a:t>different from</a:t>
            </a:r>
            <a:r>
              <a:rPr lang="en-US" sz="3600" dirty="0">
                <a:solidFill>
                  <a:srgbClr val="0070C0"/>
                </a:solidFill>
              </a:rPr>
              <a:t> Japan. 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8B57560-C501-4F25-9C14-E681365FC2D3}"/>
              </a:ext>
            </a:extLst>
          </p:cNvPr>
          <p:cNvSpPr/>
          <p:nvPr/>
        </p:nvSpPr>
        <p:spPr>
          <a:xfrm>
            <a:off x="771898" y="1656314"/>
            <a:ext cx="10815483" cy="120032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en-US" sz="3600" i="1" dirty="0">
                <a:solidFill>
                  <a:srgbClr val="FF0000"/>
                </a:solidFill>
              </a:rPr>
              <a:t>We use </a:t>
            </a:r>
            <a:r>
              <a:rPr lang="en-US" sz="3600" b="1" i="1" dirty="0">
                <a:solidFill>
                  <a:srgbClr val="FF0000"/>
                </a:solidFill>
                <a:highlight>
                  <a:srgbClr val="FFFF00"/>
                </a:highlight>
              </a:rPr>
              <a:t>be + different from</a:t>
            </a:r>
            <a:r>
              <a:rPr lang="en-US" sz="3600" i="1" dirty="0">
                <a:solidFill>
                  <a:srgbClr val="FF0000"/>
                </a:solidFill>
              </a:rPr>
              <a:t> to say that one thing is </a:t>
            </a:r>
            <a:r>
              <a:rPr lang="en-US" sz="3600" b="1" i="1" dirty="0">
                <a:solidFill>
                  <a:srgbClr val="FF0000"/>
                </a:solidFill>
                <a:highlight>
                  <a:srgbClr val="FFFF00"/>
                </a:highlight>
              </a:rPr>
              <a:t>not the same</a:t>
            </a:r>
            <a:r>
              <a:rPr lang="en-US" sz="3600" i="1" dirty="0">
                <a:solidFill>
                  <a:srgbClr val="FF0000"/>
                </a:solidFill>
              </a:rPr>
              <a:t> as another or other items. 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2730476-2006-40BB-A6A1-9C0BDCAE2831}"/>
              </a:ext>
            </a:extLst>
          </p:cNvPr>
          <p:cNvSpPr/>
          <p:nvPr/>
        </p:nvSpPr>
        <p:spPr>
          <a:xfrm>
            <a:off x="3790789" y="440565"/>
            <a:ext cx="4610421" cy="750014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000" b="1" dirty="0">
                <a:solidFill>
                  <a:srgbClr val="FF0000"/>
                </a:solidFill>
              </a:rPr>
              <a:t>BE DIFFERENT FROM</a:t>
            </a:r>
          </a:p>
        </p:txBody>
      </p:sp>
    </p:spTree>
    <p:extLst>
      <p:ext uri="{BB962C8B-B14F-4D97-AF65-F5344CB8AC3E}">
        <p14:creationId xmlns:p14="http://schemas.microsoft.com/office/powerpoint/2010/main" val="24098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00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1F3CCFE1-7E4D-4DAB-B562-D559BFC53D84}"/>
              </a:ext>
            </a:extLst>
          </p:cNvPr>
          <p:cNvSpPr/>
          <p:nvPr/>
        </p:nvSpPr>
        <p:spPr>
          <a:xfrm>
            <a:off x="235485" y="2246646"/>
            <a:ext cx="11577287" cy="418050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dirty="0">
                <a:solidFill>
                  <a:srgbClr val="0070C0"/>
                </a:solidFill>
              </a:rPr>
              <a:t>1. dessert/from/different/is/Japan's./Christmas/Germany's</a:t>
            </a:r>
            <a:br>
              <a:rPr lang="en-US" sz="2800" dirty="0">
                <a:solidFill>
                  <a:srgbClr val="0070C0"/>
                </a:solidFill>
              </a:rPr>
            </a:br>
            <a:r>
              <a:rPr lang="en-US" sz="2800" dirty="0">
                <a:solidFill>
                  <a:srgbClr val="0070C0"/>
                </a:solidFill>
              </a:rPr>
              <a:t>______________________________________________________________</a:t>
            </a:r>
          </a:p>
          <a:p>
            <a:pPr>
              <a:lnSpc>
                <a:spcPct val="150000"/>
              </a:lnSpc>
            </a:pPr>
            <a:r>
              <a:rPr lang="en-US" sz="3200" dirty="0">
                <a:solidFill>
                  <a:srgbClr val="0070C0"/>
                </a:solidFill>
              </a:rPr>
              <a:t>2. Brazil's/costume/Years/is/from/different/Vietnam's./New</a:t>
            </a:r>
            <a:br>
              <a:rPr lang="en-US" sz="2800" dirty="0">
                <a:solidFill>
                  <a:srgbClr val="0070C0"/>
                </a:solidFill>
              </a:rPr>
            </a:br>
            <a:r>
              <a:rPr lang="en-US" sz="2800" dirty="0">
                <a:solidFill>
                  <a:srgbClr val="0070C0"/>
                </a:solidFill>
              </a:rPr>
              <a:t>______________________________________________________________ </a:t>
            </a:r>
            <a:br>
              <a:rPr lang="en-US" sz="2800" dirty="0">
                <a:solidFill>
                  <a:srgbClr val="0070C0"/>
                </a:solidFill>
              </a:rPr>
            </a:br>
            <a:r>
              <a:rPr lang="en-US" sz="3200" dirty="0">
                <a:solidFill>
                  <a:srgbClr val="0070C0"/>
                </a:solidFill>
              </a:rPr>
              <a:t>3. Halloween/in/from/Halloween/the/in/different/is/Mexico./US</a:t>
            </a:r>
            <a:br>
              <a:rPr lang="en-US" sz="2800" dirty="0">
                <a:solidFill>
                  <a:srgbClr val="0070C0"/>
                </a:solidFill>
              </a:rPr>
            </a:br>
            <a:r>
              <a:rPr lang="en-US" sz="2800" dirty="0">
                <a:solidFill>
                  <a:srgbClr val="0070C0"/>
                </a:solidFill>
              </a:rPr>
              <a:t>______________________________________________________________</a:t>
            </a:r>
            <a:endParaRPr lang="en-US" sz="2800" b="1" u="sng" dirty="0">
              <a:solidFill>
                <a:srgbClr val="0070C0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2730476-2006-40BB-A6A1-9C0BDCAE2831}"/>
              </a:ext>
            </a:extLst>
          </p:cNvPr>
          <p:cNvSpPr/>
          <p:nvPr/>
        </p:nvSpPr>
        <p:spPr>
          <a:xfrm>
            <a:off x="4073276" y="28160"/>
            <a:ext cx="4610421" cy="750014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000" b="1" dirty="0">
                <a:solidFill>
                  <a:srgbClr val="FF0000"/>
                </a:solidFill>
              </a:rPr>
              <a:t>BE DIFFERENT FROM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A091E67-1FE5-41AA-851E-307EAB7F86B1}"/>
              </a:ext>
            </a:extLst>
          </p:cNvPr>
          <p:cNvSpPr txBox="1"/>
          <p:nvPr/>
        </p:nvSpPr>
        <p:spPr>
          <a:xfrm>
            <a:off x="542259" y="3009018"/>
            <a:ext cx="106219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i="1" dirty="0">
                <a:solidFill>
                  <a:srgbClr val="FF0000"/>
                </a:solidFill>
              </a:rPr>
              <a:t>Germany’s Christmas dessert </a:t>
            </a:r>
            <a:r>
              <a:rPr lang="en-US" sz="3600" i="1" dirty="0">
                <a:solidFill>
                  <a:srgbClr val="FF0000"/>
                </a:solidFill>
                <a:highlight>
                  <a:srgbClr val="FFFF00"/>
                </a:highlight>
              </a:rPr>
              <a:t>is different from</a:t>
            </a:r>
            <a:r>
              <a:rPr lang="en-US" sz="3600" i="1" dirty="0">
                <a:solidFill>
                  <a:srgbClr val="FF0000"/>
                </a:solidFill>
              </a:rPr>
              <a:t> Japan’s.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74A33DE-DE1C-4284-9BF2-C9E9F9872B02}"/>
              </a:ext>
            </a:extLst>
          </p:cNvPr>
          <p:cNvSpPr txBox="1"/>
          <p:nvPr/>
        </p:nvSpPr>
        <p:spPr>
          <a:xfrm>
            <a:off x="542259" y="4378610"/>
            <a:ext cx="109373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i="1" dirty="0">
                <a:solidFill>
                  <a:srgbClr val="FF0000"/>
                </a:solidFill>
              </a:rPr>
              <a:t>Brazil’s New Years costume </a:t>
            </a:r>
            <a:r>
              <a:rPr lang="en-US" sz="3600" i="1" dirty="0">
                <a:solidFill>
                  <a:srgbClr val="FF0000"/>
                </a:solidFill>
                <a:highlight>
                  <a:srgbClr val="FFFF00"/>
                </a:highlight>
              </a:rPr>
              <a:t>is different from</a:t>
            </a:r>
            <a:r>
              <a:rPr lang="en-US" sz="3600" i="1" dirty="0">
                <a:solidFill>
                  <a:srgbClr val="FF0000"/>
                </a:solidFill>
              </a:rPr>
              <a:t> Vietnam’s.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678537A-4C57-40FD-83F1-8BC94206CD04}"/>
              </a:ext>
            </a:extLst>
          </p:cNvPr>
          <p:cNvSpPr txBox="1"/>
          <p:nvPr/>
        </p:nvSpPr>
        <p:spPr>
          <a:xfrm>
            <a:off x="517443" y="5780818"/>
            <a:ext cx="112953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i="1" dirty="0">
                <a:solidFill>
                  <a:srgbClr val="FF0000"/>
                </a:solidFill>
              </a:rPr>
              <a:t>Halloween in the US </a:t>
            </a:r>
            <a:r>
              <a:rPr lang="en-US" sz="3600" i="1" dirty="0">
                <a:solidFill>
                  <a:srgbClr val="FF0000"/>
                </a:solidFill>
                <a:highlight>
                  <a:srgbClr val="FFFF00"/>
                </a:highlight>
              </a:rPr>
              <a:t>is different from</a:t>
            </a:r>
            <a:r>
              <a:rPr lang="en-US" sz="3600" i="1" dirty="0">
                <a:solidFill>
                  <a:srgbClr val="FF0000"/>
                </a:solidFill>
              </a:rPr>
              <a:t> Halloween in Mexico.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A63FADDB-A95B-4B83-83EA-87942F7A3EF9}"/>
              </a:ext>
            </a:extLst>
          </p:cNvPr>
          <p:cNvSpPr/>
          <p:nvPr/>
        </p:nvSpPr>
        <p:spPr>
          <a:xfrm>
            <a:off x="839969" y="650533"/>
            <a:ext cx="10746771" cy="107721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en-US" sz="3200" i="1" dirty="0">
                <a:solidFill>
                  <a:srgbClr val="FF0000"/>
                </a:solidFill>
              </a:rPr>
              <a:t>We use </a:t>
            </a:r>
            <a:r>
              <a:rPr lang="en-US" sz="3200" b="1" i="1" dirty="0">
                <a:solidFill>
                  <a:srgbClr val="FF0000"/>
                </a:solidFill>
                <a:highlight>
                  <a:srgbClr val="FFFF00"/>
                </a:highlight>
              </a:rPr>
              <a:t>be + different from</a:t>
            </a:r>
            <a:r>
              <a:rPr lang="en-US" sz="3200" i="1" dirty="0">
                <a:solidFill>
                  <a:srgbClr val="FF0000"/>
                </a:solidFill>
              </a:rPr>
              <a:t> to say that one thing is </a:t>
            </a:r>
            <a:r>
              <a:rPr lang="en-US" sz="3200" b="1" i="1" dirty="0">
                <a:solidFill>
                  <a:srgbClr val="FF0000"/>
                </a:solidFill>
                <a:highlight>
                  <a:srgbClr val="FFFF00"/>
                </a:highlight>
              </a:rPr>
              <a:t>not the same</a:t>
            </a:r>
            <a:r>
              <a:rPr lang="en-US" sz="3200" i="1" dirty="0">
                <a:solidFill>
                  <a:srgbClr val="FF0000"/>
                </a:solidFill>
              </a:rPr>
              <a:t> as another or other items. 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DA878884-095F-4749-8F58-5252B22607FF}"/>
              </a:ext>
            </a:extLst>
          </p:cNvPr>
          <p:cNvSpPr/>
          <p:nvPr/>
        </p:nvSpPr>
        <p:spPr>
          <a:xfrm>
            <a:off x="294967" y="1700982"/>
            <a:ext cx="11120595" cy="58477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rgbClr val="002060"/>
                </a:solidFill>
              </a:rPr>
              <a:t>Unscramble the sentences. Tell your partner:</a:t>
            </a:r>
          </a:p>
        </p:txBody>
      </p:sp>
    </p:spTree>
    <p:extLst>
      <p:ext uri="{BB962C8B-B14F-4D97-AF65-F5344CB8AC3E}">
        <p14:creationId xmlns:p14="http://schemas.microsoft.com/office/powerpoint/2010/main" val="827872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/>
      <p:bldP spid="11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1F3CCFE1-7E4D-4DAB-B562-D559BFC53D84}"/>
              </a:ext>
            </a:extLst>
          </p:cNvPr>
          <p:cNvSpPr/>
          <p:nvPr/>
        </p:nvSpPr>
        <p:spPr>
          <a:xfrm>
            <a:off x="787843" y="341974"/>
            <a:ext cx="10121638" cy="58477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</a:rPr>
              <a:t>Keep your book closed. Look and read the sentence: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3356D2B1-6DE0-49E6-8E36-17E56ED8DA1F}"/>
              </a:ext>
            </a:extLst>
          </p:cNvPr>
          <p:cNvSpPr/>
          <p:nvPr/>
        </p:nvSpPr>
        <p:spPr>
          <a:xfrm>
            <a:off x="765545" y="2613693"/>
            <a:ext cx="10579396" cy="175432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r>
              <a:rPr lang="en-US" sz="3600" b="1" u="sng" dirty="0">
                <a:solidFill>
                  <a:srgbClr val="0070C0"/>
                </a:solidFill>
                <a:highlight>
                  <a:srgbClr val="FFFF00"/>
                </a:highlight>
              </a:rPr>
              <a:t>Like</a:t>
            </a:r>
            <a:r>
              <a:rPr lang="en-US" sz="3600" dirty="0">
                <a:solidFill>
                  <a:srgbClr val="0070C0"/>
                </a:solidFill>
                <a:highlight>
                  <a:srgbClr val="FFFF00"/>
                </a:highlight>
              </a:rPr>
              <a:t> American children</a:t>
            </a:r>
            <a:r>
              <a:rPr lang="en-US" sz="3600" dirty="0">
                <a:solidFill>
                  <a:srgbClr val="0070C0"/>
                </a:solidFill>
              </a:rPr>
              <a:t>, French children go egg hunting </a:t>
            </a:r>
            <a:br>
              <a:rPr lang="en-US" sz="3600" dirty="0">
                <a:solidFill>
                  <a:srgbClr val="0070C0"/>
                </a:solidFill>
              </a:rPr>
            </a:br>
            <a:r>
              <a:rPr lang="en-US" sz="3600" dirty="0">
                <a:solidFill>
                  <a:srgbClr val="0070C0"/>
                </a:solidFill>
              </a:rPr>
              <a:t>on Easter Sunday. </a:t>
            </a:r>
            <a:br>
              <a:rPr lang="en-US" sz="3600" dirty="0">
                <a:solidFill>
                  <a:srgbClr val="0070C0"/>
                </a:solidFill>
              </a:rPr>
            </a:br>
            <a:endParaRPr lang="en-US" sz="3600" dirty="0">
              <a:solidFill>
                <a:srgbClr val="0070C0"/>
              </a:solidFill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8B57560-C501-4F25-9C14-E681365FC2D3}"/>
              </a:ext>
            </a:extLst>
          </p:cNvPr>
          <p:cNvSpPr/>
          <p:nvPr/>
        </p:nvSpPr>
        <p:spPr>
          <a:xfrm>
            <a:off x="918666" y="1265590"/>
            <a:ext cx="10426275" cy="120032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en-US" sz="3600" i="1" dirty="0">
                <a:solidFill>
                  <a:srgbClr val="FF0000"/>
                </a:solidFill>
              </a:rPr>
              <a:t>We use </a:t>
            </a:r>
            <a:r>
              <a:rPr lang="en-US" sz="3600" b="1" i="1" dirty="0">
                <a:solidFill>
                  <a:srgbClr val="FF0000"/>
                </a:solidFill>
                <a:highlight>
                  <a:srgbClr val="FFFF00"/>
                </a:highlight>
              </a:rPr>
              <a:t>like + noun</a:t>
            </a:r>
            <a:r>
              <a:rPr lang="en-US" sz="3600" i="1" dirty="0">
                <a:solidFill>
                  <a:srgbClr val="FF0000"/>
                </a:solidFill>
              </a:rPr>
              <a:t> to say that two things are</a:t>
            </a:r>
            <a:br>
              <a:rPr lang="en-US" sz="3600" i="1" dirty="0">
                <a:solidFill>
                  <a:srgbClr val="FF0000"/>
                </a:solidFill>
              </a:rPr>
            </a:br>
            <a:r>
              <a:rPr lang="en-US" sz="3600" b="1" i="1" dirty="0">
                <a:solidFill>
                  <a:srgbClr val="FF0000"/>
                </a:solidFill>
                <a:highlight>
                  <a:srgbClr val="FFFF00"/>
                </a:highlight>
              </a:rPr>
              <a:t>similar</a:t>
            </a:r>
            <a:r>
              <a:rPr lang="en-US" sz="3600" i="1" dirty="0">
                <a:solidFill>
                  <a:srgbClr val="FF0000"/>
                </a:solidFill>
              </a:rPr>
              <a:t>. 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2730476-2006-40BB-A6A1-9C0BDCAE2831}"/>
              </a:ext>
            </a:extLst>
          </p:cNvPr>
          <p:cNvSpPr/>
          <p:nvPr/>
        </p:nvSpPr>
        <p:spPr>
          <a:xfrm>
            <a:off x="4401879" y="402885"/>
            <a:ext cx="3849055" cy="750014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000" b="1" dirty="0">
                <a:solidFill>
                  <a:srgbClr val="FF0000"/>
                </a:solidFill>
              </a:rPr>
              <a:t>LIKE + NOUN</a:t>
            </a:r>
          </a:p>
        </p:txBody>
      </p:sp>
      <p:pic>
        <p:nvPicPr>
          <p:cNvPr id="1026" name="Picture 2" descr="Trẻ em vui chơi trong công viên. Khái niệm săn trứng Phục Sinh">
            <a:extLst>
              <a:ext uri="{FF2B5EF4-FFF2-40B4-BE49-F238E27FC236}">
                <a16:creationId xmlns:a16="http://schemas.microsoft.com/office/drawing/2014/main" id="{B4F8AC03-0FBD-4861-943D-558C879E2F9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2493" y="3312534"/>
            <a:ext cx="4293765" cy="3005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53348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000"/>
                            </p:stCondLst>
                            <p:childTnLst>
                              <p:par>
                                <p:cTn id="12" presetID="1" presetClass="entr" presetSubtype="0" fill="hold" nodeType="after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900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1F3CCFE1-7E4D-4DAB-B562-D559BFC53D84}"/>
              </a:ext>
            </a:extLst>
          </p:cNvPr>
          <p:cNvSpPr/>
          <p:nvPr/>
        </p:nvSpPr>
        <p:spPr>
          <a:xfrm>
            <a:off x="223284" y="2264738"/>
            <a:ext cx="11968716" cy="388170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marL="171450" indent="-171450">
              <a:lnSpc>
                <a:spcPct val="130000"/>
              </a:lnSpc>
              <a:buAutoNum type="arabicPeriod"/>
            </a:pPr>
            <a:r>
              <a:rPr lang="en-US" sz="3200" i="0" dirty="0">
                <a:solidFill>
                  <a:srgbClr val="0070C0"/>
                </a:solidFill>
                <a:effectLst/>
              </a:rPr>
              <a:t> Vietnamese/Koreans/visit/Like/people,/temples.</a:t>
            </a:r>
            <a:br>
              <a:rPr lang="en-US" sz="3200" i="0" dirty="0">
                <a:solidFill>
                  <a:srgbClr val="0070C0"/>
                </a:solidFill>
                <a:effectLst/>
              </a:rPr>
            </a:br>
            <a:r>
              <a:rPr lang="en-US" sz="3200" i="0" dirty="0">
                <a:solidFill>
                  <a:srgbClr val="0070C0"/>
                </a:solidFill>
                <a:effectLst/>
              </a:rPr>
              <a:t>___________________________________________</a:t>
            </a:r>
            <a:endParaRPr lang="en-US" sz="3200" dirty="0">
              <a:solidFill>
                <a:srgbClr val="0070C0"/>
              </a:solidFill>
            </a:endParaRPr>
          </a:p>
          <a:p>
            <a:pPr marL="171450" indent="-171450">
              <a:lnSpc>
                <a:spcPct val="130000"/>
              </a:lnSpc>
              <a:buAutoNum type="arabicPeriod"/>
            </a:pPr>
            <a:r>
              <a:rPr lang="en-US" sz="3200" i="0" dirty="0">
                <a:solidFill>
                  <a:srgbClr val="0070C0"/>
                </a:solidFill>
                <a:effectLst/>
              </a:rPr>
              <a:t> Australians,/gifts/Americans/Like/exchange/Christmas./at</a:t>
            </a:r>
            <a:br>
              <a:rPr lang="en-US" sz="3200" i="0" dirty="0">
                <a:solidFill>
                  <a:srgbClr val="0070C0"/>
                </a:solidFill>
                <a:effectLst/>
              </a:rPr>
            </a:br>
            <a:r>
              <a:rPr lang="en-US" sz="3200" i="0" dirty="0">
                <a:solidFill>
                  <a:srgbClr val="0070C0"/>
                </a:solidFill>
                <a:effectLst/>
              </a:rPr>
              <a:t>___________________________________________</a:t>
            </a:r>
          </a:p>
          <a:p>
            <a:pPr marL="171450" indent="-171450">
              <a:lnSpc>
                <a:spcPct val="130000"/>
              </a:lnSpc>
              <a:buAutoNum type="arabicPeriod"/>
            </a:pPr>
            <a:r>
              <a:rPr lang="en-US" sz="3200" i="0" dirty="0">
                <a:solidFill>
                  <a:srgbClr val="0070C0"/>
                </a:solidFill>
                <a:effectLst/>
              </a:rPr>
              <a:t> children/Like/French/children,/Easter./chocolate/at/English/get/eggs</a:t>
            </a:r>
            <a:br>
              <a:rPr lang="en-US" sz="3200" i="0" dirty="0">
                <a:solidFill>
                  <a:srgbClr val="0070C0"/>
                </a:solidFill>
                <a:effectLst/>
              </a:rPr>
            </a:br>
            <a:r>
              <a:rPr lang="en-US" sz="3200" i="0" dirty="0">
                <a:solidFill>
                  <a:srgbClr val="0070C0"/>
                </a:solidFill>
                <a:effectLst/>
              </a:rPr>
              <a:t>___________________________________________</a:t>
            </a:r>
            <a:endParaRPr lang="en-US" sz="3200" u="sng" dirty="0">
              <a:solidFill>
                <a:srgbClr val="0070C0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2730476-2006-40BB-A6A1-9C0BDCAE2831}"/>
              </a:ext>
            </a:extLst>
          </p:cNvPr>
          <p:cNvSpPr/>
          <p:nvPr/>
        </p:nvSpPr>
        <p:spPr>
          <a:xfrm>
            <a:off x="4073276" y="28160"/>
            <a:ext cx="4610421" cy="750014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000" b="1" dirty="0">
                <a:solidFill>
                  <a:srgbClr val="FF0000"/>
                </a:solidFill>
              </a:rPr>
              <a:t>LIKE + NOUN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A091E67-1FE5-41AA-851E-307EAB7F86B1}"/>
              </a:ext>
            </a:extLst>
          </p:cNvPr>
          <p:cNvSpPr txBox="1"/>
          <p:nvPr/>
        </p:nvSpPr>
        <p:spPr>
          <a:xfrm>
            <a:off x="499730" y="2870791"/>
            <a:ext cx="10664455" cy="6675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i="1" dirty="0">
                <a:solidFill>
                  <a:srgbClr val="FF0000"/>
                </a:solidFill>
                <a:highlight>
                  <a:srgbClr val="FFFF00"/>
                </a:highlight>
              </a:rPr>
              <a:t>Like Vietnamese people</a:t>
            </a:r>
            <a:r>
              <a:rPr lang="en-US" sz="3600" i="1" dirty="0">
                <a:solidFill>
                  <a:srgbClr val="FF0000"/>
                </a:solidFill>
              </a:rPr>
              <a:t>, Koreans visit temples.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74A33DE-DE1C-4284-9BF2-C9E9F9872B02}"/>
              </a:ext>
            </a:extLst>
          </p:cNvPr>
          <p:cNvSpPr txBox="1"/>
          <p:nvPr/>
        </p:nvSpPr>
        <p:spPr>
          <a:xfrm>
            <a:off x="524533" y="4150253"/>
            <a:ext cx="109373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i="1" dirty="0">
                <a:solidFill>
                  <a:srgbClr val="FF0000"/>
                </a:solidFill>
                <a:highlight>
                  <a:srgbClr val="FFFF00"/>
                </a:highlight>
              </a:rPr>
              <a:t>Like Australians</a:t>
            </a:r>
            <a:r>
              <a:rPr lang="en-US" sz="3600" i="1" dirty="0">
                <a:solidFill>
                  <a:srgbClr val="FF0000"/>
                </a:solidFill>
              </a:rPr>
              <a:t>, Americans exchange gifts at Christmas.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678537A-4C57-40FD-83F1-8BC94206CD04}"/>
              </a:ext>
            </a:extLst>
          </p:cNvPr>
          <p:cNvSpPr txBox="1"/>
          <p:nvPr/>
        </p:nvSpPr>
        <p:spPr>
          <a:xfrm>
            <a:off x="370363" y="5462551"/>
            <a:ext cx="11674558" cy="9898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3600" i="1" dirty="0">
                <a:solidFill>
                  <a:srgbClr val="FF0000"/>
                </a:solidFill>
                <a:highlight>
                  <a:srgbClr val="FFFF00"/>
                </a:highlight>
              </a:rPr>
              <a:t>Like French children</a:t>
            </a:r>
            <a:r>
              <a:rPr lang="en-US" sz="3600" i="1" dirty="0">
                <a:solidFill>
                  <a:srgbClr val="FF0000"/>
                </a:solidFill>
              </a:rPr>
              <a:t>, English children get chocolate eggs at 											Easter.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A63FADDB-A95B-4B83-83EA-87942F7A3EF9}"/>
              </a:ext>
            </a:extLst>
          </p:cNvPr>
          <p:cNvSpPr/>
          <p:nvPr/>
        </p:nvSpPr>
        <p:spPr>
          <a:xfrm>
            <a:off x="839969" y="714331"/>
            <a:ext cx="10746771" cy="107721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en-US" sz="3200" i="1" dirty="0">
                <a:solidFill>
                  <a:srgbClr val="FF0000"/>
                </a:solidFill>
              </a:rPr>
              <a:t>We use </a:t>
            </a:r>
            <a:r>
              <a:rPr lang="en-US" sz="3200" b="1" i="1" dirty="0">
                <a:solidFill>
                  <a:srgbClr val="FF0000"/>
                </a:solidFill>
                <a:highlight>
                  <a:srgbClr val="FFFF00"/>
                </a:highlight>
              </a:rPr>
              <a:t>like + noun</a:t>
            </a:r>
            <a:r>
              <a:rPr lang="en-US" sz="3200" i="1" dirty="0">
                <a:solidFill>
                  <a:srgbClr val="FF0000"/>
                </a:solidFill>
              </a:rPr>
              <a:t> to say that two things are</a:t>
            </a:r>
            <a:br>
              <a:rPr lang="en-US" sz="3200" i="1" dirty="0">
                <a:solidFill>
                  <a:srgbClr val="FF0000"/>
                </a:solidFill>
              </a:rPr>
            </a:br>
            <a:r>
              <a:rPr lang="en-US" sz="3200" i="1" dirty="0">
                <a:solidFill>
                  <a:srgbClr val="FF0000"/>
                </a:solidFill>
              </a:rPr>
              <a:t>similar. 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AD5A1C6-77AF-414B-9E2B-BD62D4723B68}"/>
              </a:ext>
            </a:extLst>
          </p:cNvPr>
          <p:cNvSpPr/>
          <p:nvPr/>
        </p:nvSpPr>
        <p:spPr>
          <a:xfrm>
            <a:off x="304800" y="1700982"/>
            <a:ext cx="11110762" cy="64633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rgbClr val="002060"/>
                </a:solidFill>
              </a:rPr>
              <a:t>Unscramble the sentences. Tell your partner.</a:t>
            </a:r>
          </a:p>
        </p:txBody>
      </p:sp>
    </p:spTree>
    <p:extLst>
      <p:ext uri="{BB962C8B-B14F-4D97-AF65-F5344CB8AC3E}">
        <p14:creationId xmlns:p14="http://schemas.microsoft.com/office/powerpoint/2010/main" val="1581575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/>
      <p:bldP spid="11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D522636-FE34-41E2-B143-6301F2167D6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30000"/>
                    </a14:imgEffect>
                  </a14:imgLayer>
                </a14:imgProps>
              </a:ext>
            </a:extLst>
          </a:blip>
          <a:srcRect l="-1" r="18441" b="7478"/>
          <a:stretch/>
        </p:blipFill>
        <p:spPr>
          <a:xfrm>
            <a:off x="1039240" y="935174"/>
            <a:ext cx="9922150" cy="531768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CD6280D7-C217-4D67-AF95-3B567484E074}"/>
              </a:ext>
            </a:extLst>
          </p:cNvPr>
          <p:cNvSpPr/>
          <p:nvPr/>
        </p:nvSpPr>
        <p:spPr>
          <a:xfrm>
            <a:off x="1042223" y="314633"/>
            <a:ext cx="8082112" cy="58477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rgbClr val="002060"/>
                </a:solidFill>
              </a:rPr>
              <a:t>Open the book. Write the complete sentences.</a:t>
            </a:r>
          </a:p>
        </p:txBody>
      </p:sp>
    </p:spTree>
    <p:extLst>
      <p:ext uri="{BB962C8B-B14F-4D97-AF65-F5344CB8AC3E}">
        <p14:creationId xmlns:p14="http://schemas.microsoft.com/office/powerpoint/2010/main" val="2580915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D498567-BA77-46E5-9773-F1421EA2B418}"/>
              </a:ext>
            </a:extLst>
          </p:cNvPr>
          <p:cNvSpPr txBox="1"/>
          <p:nvPr/>
        </p:nvSpPr>
        <p:spPr>
          <a:xfrm>
            <a:off x="61645" y="852755"/>
            <a:ext cx="10538409" cy="558735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3000" b="0" i="0" dirty="0">
                <a:solidFill>
                  <a:srgbClr val="0070C0"/>
                </a:solidFill>
                <a:effectLst/>
              </a:rPr>
              <a:t>1. Italians decorate __________________________ Australians.</a:t>
            </a:r>
            <a:br>
              <a:rPr lang="en-US" sz="3000" b="0" i="0" dirty="0">
                <a:solidFill>
                  <a:srgbClr val="0070C0"/>
                </a:solidFill>
                <a:effectLst/>
              </a:rPr>
            </a:br>
            <a:r>
              <a:rPr lang="en-US" sz="3000" b="0" i="0" dirty="0">
                <a:solidFill>
                  <a:srgbClr val="0070C0"/>
                </a:solidFill>
                <a:effectLst/>
              </a:rPr>
              <a:t>2. Christmas meal in Japan _________________</a:t>
            </a:r>
            <a:br>
              <a:rPr lang="en-US" sz="3000" b="0" i="0" dirty="0">
                <a:solidFill>
                  <a:srgbClr val="0070C0"/>
                </a:solidFill>
                <a:effectLst/>
              </a:rPr>
            </a:br>
            <a:r>
              <a:rPr lang="en-US" sz="3000" b="0" i="0" dirty="0">
                <a:solidFill>
                  <a:srgbClr val="0070C0"/>
                </a:solidFill>
                <a:effectLst/>
              </a:rPr>
              <a:t>__________________________________ Italy.</a:t>
            </a:r>
            <a:br>
              <a:rPr lang="en-US" sz="3000" b="0" i="0" dirty="0">
                <a:solidFill>
                  <a:srgbClr val="0070C0"/>
                </a:solidFill>
                <a:effectLst/>
              </a:rPr>
            </a:br>
            <a:r>
              <a:rPr lang="en-US" sz="3000" b="0" i="0" dirty="0">
                <a:solidFill>
                  <a:srgbClr val="0070C0"/>
                </a:solidFill>
                <a:effectLst/>
              </a:rPr>
              <a:t>3. Australians exchange ____________________.</a:t>
            </a:r>
            <a:br>
              <a:rPr lang="en-US" sz="3000" b="0" i="0" dirty="0">
                <a:solidFill>
                  <a:srgbClr val="0070C0"/>
                </a:solidFill>
                <a:effectLst/>
              </a:rPr>
            </a:br>
            <a:r>
              <a:rPr lang="en-US" sz="3000" b="0" i="0" dirty="0">
                <a:solidFill>
                  <a:srgbClr val="0070C0"/>
                </a:solidFill>
                <a:effectLst/>
              </a:rPr>
              <a:t>That's __________________ Japanese people.</a:t>
            </a:r>
            <a:br>
              <a:rPr lang="en-US" sz="3000" b="0" i="0" dirty="0">
                <a:solidFill>
                  <a:srgbClr val="0070C0"/>
                </a:solidFill>
                <a:effectLst/>
              </a:rPr>
            </a:br>
            <a:r>
              <a:rPr lang="en-US" sz="3000" b="0" i="0" dirty="0">
                <a:solidFill>
                  <a:srgbClr val="0070C0"/>
                </a:solidFill>
                <a:effectLst/>
              </a:rPr>
              <a:t>4. Italy celebrates Christmas from ____________.</a:t>
            </a:r>
            <a:br>
              <a:rPr lang="en-US" sz="3000" b="0" i="0" dirty="0">
                <a:solidFill>
                  <a:srgbClr val="0070C0"/>
                </a:solidFill>
                <a:effectLst/>
              </a:rPr>
            </a:br>
            <a:r>
              <a:rPr lang="en-US" sz="3000" b="0" i="0" dirty="0">
                <a:solidFill>
                  <a:srgbClr val="0070C0"/>
                </a:solidFill>
                <a:effectLst/>
              </a:rPr>
              <a:t>_______________________________ Australia.</a:t>
            </a:r>
            <a:br>
              <a:rPr lang="en-US" sz="3000" b="0" i="0" dirty="0">
                <a:solidFill>
                  <a:srgbClr val="0070C0"/>
                </a:solidFill>
                <a:effectLst/>
              </a:rPr>
            </a:br>
            <a:r>
              <a:rPr lang="en-US" sz="3000" b="0" i="0" dirty="0">
                <a:solidFill>
                  <a:srgbClr val="0070C0"/>
                </a:solidFill>
                <a:effectLst/>
              </a:rPr>
              <a:t>5. Italians exchange _______________________.</a:t>
            </a:r>
            <a:br>
              <a:rPr lang="en-US" sz="3000" b="0" i="0" dirty="0">
                <a:solidFill>
                  <a:srgbClr val="0070C0"/>
                </a:solidFill>
                <a:effectLst/>
              </a:rPr>
            </a:br>
            <a:r>
              <a:rPr lang="en-US" sz="3000" b="0" i="0" dirty="0">
                <a:solidFill>
                  <a:srgbClr val="0070C0"/>
                </a:solidFill>
                <a:effectLst/>
              </a:rPr>
              <a:t>______________________________ Australians.</a:t>
            </a:r>
            <a:br>
              <a:rPr lang="en-US" sz="3000" b="0" i="0" dirty="0">
                <a:solidFill>
                  <a:srgbClr val="0070C0"/>
                </a:solidFill>
                <a:effectLst/>
              </a:rPr>
            </a:br>
            <a:r>
              <a:rPr lang="en-US" sz="3000" b="0" i="0" dirty="0">
                <a:solidFill>
                  <a:srgbClr val="0070C0"/>
                </a:solidFill>
                <a:effectLst/>
              </a:rPr>
              <a:t>6. Australia celebrates Christmas on __________.</a:t>
            </a:r>
            <a:br>
              <a:rPr lang="en-US" sz="3000" b="0" i="0" dirty="0">
                <a:solidFill>
                  <a:srgbClr val="0070C0"/>
                </a:solidFill>
                <a:effectLst/>
              </a:rPr>
            </a:br>
            <a:r>
              <a:rPr lang="en-US" sz="3000" b="0" i="0" dirty="0">
                <a:solidFill>
                  <a:srgbClr val="0070C0"/>
                </a:solidFill>
                <a:effectLst/>
              </a:rPr>
              <a:t>That's ___________________________ Japan.</a:t>
            </a:r>
            <a:br>
              <a:rPr lang="en-US" sz="3000" b="0" i="0" dirty="0">
                <a:solidFill>
                  <a:srgbClr val="0070C0"/>
                </a:solidFill>
                <a:effectLst/>
              </a:rPr>
            </a:br>
            <a:r>
              <a:rPr lang="en-US" sz="3000" b="0" i="0" dirty="0">
                <a:solidFill>
                  <a:srgbClr val="0070C0"/>
                </a:solidFill>
                <a:effectLst/>
              </a:rPr>
              <a:t>7. Christmas meal in Italy __________________</a:t>
            </a:r>
            <a:br>
              <a:rPr lang="en-US" sz="3000" b="0" i="0" dirty="0">
                <a:solidFill>
                  <a:srgbClr val="0070C0"/>
                </a:solidFill>
                <a:effectLst/>
              </a:rPr>
            </a:br>
            <a:r>
              <a:rPr lang="en-US" sz="3000" b="0" i="0" dirty="0">
                <a:solidFill>
                  <a:srgbClr val="0070C0"/>
                </a:solidFill>
                <a:effectLst/>
              </a:rPr>
              <a:t>______________________________ Australia.</a:t>
            </a:r>
            <a:r>
              <a:rPr lang="en-US" sz="3000" dirty="0">
                <a:solidFill>
                  <a:srgbClr val="0070C0"/>
                </a:solidFill>
              </a:rPr>
              <a:t>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0FAC767-B96E-472A-BE27-D61A987223CA}"/>
              </a:ext>
            </a:extLst>
          </p:cNvPr>
          <p:cNvSpPr txBox="1"/>
          <p:nvPr/>
        </p:nvSpPr>
        <p:spPr>
          <a:xfrm>
            <a:off x="3297207" y="799290"/>
            <a:ext cx="59437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i="1" dirty="0">
                <a:solidFill>
                  <a:srgbClr val="FF0000"/>
                </a:solidFill>
              </a:rPr>
              <a:t>with lights and trees. That’s like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832B39D-9682-429D-B1CB-C62A1659F58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023" y="408440"/>
            <a:ext cx="5256815" cy="49091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E71B4622-66CE-41FC-896B-DD7C41351B9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30000"/>
                    </a14:imgEffect>
                  </a14:imgLayer>
                </a14:imgProps>
              </a:ext>
            </a:extLst>
          </a:blip>
          <a:srcRect l="1782" t="2612" r="1155" b="2895"/>
          <a:stretch/>
        </p:blipFill>
        <p:spPr>
          <a:xfrm>
            <a:off x="7879952" y="1823778"/>
            <a:ext cx="4239931" cy="3922817"/>
          </a:xfrm>
          <a:prstGeom prst="rect">
            <a:avLst/>
          </a:prstGeom>
        </p:spPr>
      </p:pic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254166E8-7B1F-4CE6-8E2A-6AD49504DD8E}"/>
              </a:ext>
            </a:extLst>
          </p:cNvPr>
          <p:cNvCxnSpPr/>
          <p:nvPr/>
        </p:nvCxnSpPr>
        <p:spPr>
          <a:xfrm>
            <a:off x="6972147" y="1446406"/>
            <a:ext cx="2045109" cy="2192594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97FE387D-2B4A-4518-8B2E-5B59B4CADD1C}"/>
              </a:ext>
            </a:extLst>
          </p:cNvPr>
          <p:cNvSpPr txBox="1"/>
          <p:nvPr/>
        </p:nvSpPr>
        <p:spPr>
          <a:xfrm>
            <a:off x="3295497" y="797576"/>
            <a:ext cx="59437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i="1" dirty="0">
                <a:solidFill>
                  <a:srgbClr val="FF0000"/>
                </a:solidFill>
              </a:rPr>
              <a:t>with lights and trees. That’s like</a:t>
            </a:r>
          </a:p>
        </p:txBody>
      </p:sp>
    </p:spTree>
    <p:extLst>
      <p:ext uri="{BB962C8B-B14F-4D97-AF65-F5344CB8AC3E}">
        <p14:creationId xmlns:p14="http://schemas.microsoft.com/office/powerpoint/2010/main" val="469696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mph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D498567-BA77-46E5-9773-F1421EA2B418}"/>
              </a:ext>
            </a:extLst>
          </p:cNvPr>
          <p:cNvSpPr txBox="1"/>
          <p:nvPr/>
        </p:nvSpPr>
        <p:spPr>
          <a:xfrm>
            <a:off x="84700" y="271063"/>
            <a:ext cx="12117573" cy="30076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3200" b="0" i="0" dirty="0">
                <a:solidFill>
                  <a:srgbClr val="0070C0"/>
                </a:solidFill>
                <a:effectLst/>
              </a:rPr>
              <a:t>1. Italians decorate ______________________________ Australians.</a:t>
            </a:r>
            <a:br>
              <a:rPr lang="en-US" sz="3200" b="0" i="0" dirty="0">
                <a:solidFill>
                  <a:srgbClr val="0070C0"/>
                </a:solidFill>
                <a:effectLst/>
              </a:rPr>
            </a:br>
            <a:r>
              <a:rPr lang="en-US" sz="3200" b="0" i="0" dirty="0">
                <a:solidFill>
                  <a:srgbClr val="0070C0"/>
                </a:solidFill>
                <a:effectLst/>
              </a:rPr>
              <a:t>4. Italy celebrates Christmas from _____________________________ ________________ Australia.</a:t>
            </a:r>
            <a:br>
              <a:rPr lang="en-US" sz="3200" b="0" i="0" dirty="0">
                <a:solidFill>
                  <a:srgbClr val="0070C0"/>
                </a:solidFill>
                <a:effectLst/>
              </a:rPr>
            </a:br>
            <a:r>
              <a:rPr lang="en-US" sz="3200" b="0" i="0" dirty="0">
                <a:solidFill>
                  <a:srgbClr val="0070C0"/>
                </a:solidFill>
                <a:effectLst/>
              </a:rPr>
              <a:t>5. Italians exchange ________________________________ Australians.</a:t>
            </a:r>
            <a:br>
              <a:rPr lang="en-US" sz="3200" b="0" i="0" dirty="0">
                <a:solidFill>
                  <a:srgbClr val="0070C0"/>
                </a:solidFill>
                <a:effectLst/>
              </a:rPr>
            </a:br>
            <a:r>
              <a:rPr lang="en-US" sz="3200" b="0" i="0" dirty="0">
                <a:solidFill>
                  <a:srgbClr val="0070C0"/>
                </a:solidFill>
                <a:effectLst/>
              </a:rPr>
              <a:t>7. Christmas meal in Italy ___________________</a:t>
            </a:r>
            <a:r>
              <a:rPr lang="en-US" sz="3200" dirty="0">
                <a:solidFill>
                  <a:srgbClr val="0070C0"/>
                </a:solidFill>
              </a:rPr>
              <a:t>__________</a:t>
            </a:r>
            <a:r>
              <a:rPr lang="en-US" sz="3200" b="0" i="0" dirty="0">
                <a:solidFill>
                  <a:srgbClr val="0070C0"/>
                </a:solidFill>
                <a:effectLst/>
              </a:rPr>
              <a:t> Australia.</a:t>
            </a:r>
            <a:r>
              <a:rPr lang="en-US" sz="3200" dirty="0">
                <a:solidFill>
                  <a:srgbClr val="0070C0"/>
                </a:solidFill>
              </a:rPr>
              <a:t>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321489F-75F8-4F1F-A272-7056BF8774F7}"/>
              </a:ext>
            </a:extLst>
          </p:cNvPr>
          <p:cNvSpPr txBox="1"/>
          <p:nvPr/>
        </p:nvSpPr>
        <p:spPr>
          <a:xfrm>
            <a:off x="3763576" y="313586"/>
            <a:ext cx="582663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i="1" dirty="0">
                <a:solidFill>
                  <a:srgbClr val="FF0000"/>
                </a:solidFill>
              </a:rPr>
              <a:t>with lights and trees. That’s like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1E2E636-5FAD-45F6-A59C-613B5256E0CA}"/>
              </a:ext>
            </a:extLst>
          </p:cNvPr>
          <p:cNvSpPr txBox="1"/>
          <p:nvPr/>
        </p:nvSpPr>
        <p:spPr>
          <a:xfrm>
            <a:off x="513709" y="910425"/>
            <a:ext cx="1252425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i="1" dirty="0">
                <a:solidFill>
                  <a:srgbClr val="FF0000"/>
                </a:solidFill>
              </a:rPr>
              <a:t>						December 24</a:t>
            </a:r>
            <a:r>
              <a:rPr lang="en-US" sz="3200" i="1" baseline="30000" dirty="0">
                <a:solidFill>
                  <a:srgbClr val="FF0000"/>
                </a:solidFill>
              </a:rPr>
              <a:t>th</a:t>
            </a:r>
            <a:r>
              <a:rPr lang="en-US" sz="3200" i="1" dirty="0">
                <a:solidFill>
                  <a:srgbClr val="FF0000"/>
                </a:solidFill>
              </a:rPr>
              <a:t> to 26</a:t>
            </a:r>
            <a:r>
              <a:rPr lang="en-US" sz="3200" i="1" baseline="30000" dirty="0">
                <a:solidFill>
                  <a:srgbClr val="FF0000"/>
                </a:solidFill>
              </a:rPr>
              <a:t>th</a:t>
            </a:r>
            <a:r>
              <a:rPr lang="en-US" sz="3200" i="1" dirty="0">
                <a:solidFill>
                  <a:srgbClr val="FF0000"/>
                </a:solidFill>
              </a:rPr>
              <a:t>. That’s </a:t>
            </a:r>
          </a:p>
          <a:p>
            <a:r>
              <a:rPr lang="en-US" sz="3200" i="1" dirty="0">
                <a:solidFill>
                  <a:srgbClr val="FF0000"/>
                </a:solidFill>
              </a:rPr>
              <a:t>different from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F29249D-B68C-4C22-93EF-5F8CD2D9D3FA}"/>
              </a:ext>
            </a:extLst>
          </p:cNvPr>
          <p:cNvSpPr txBox="1"/>
          <p:nvPr/>
        </p:nvSpPr>
        <p:spPr>
          <a:xfrm>
            <a:off x="3403787" y="2051796"/>
            <a:ext cx="73297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i="1" dirty="0">
                <a:solidFill>
                  <a:srgbClr val="FF0000"/>
                </a:solidFill>
              </a:rPr>
              <a:t>gifts with family and friends. That's like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DD1C220-452F-401F-BC7B-BCD41672D720}"/>
              </a:ext>
            </a:extLst>
          </p:cNvPr>
          <p:cNvSpPr txBox="1"/>
          <p:nvPr/>
        </p:nvSpPr>
        <p:spPr>
          <a:xfrm>
            <a:off x="4458982" y="2656255"/>
            <a:ext cx="74029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i="1" dirty="0">
                <a:solidFill>
                  <a:srgbClr val="FF0000"/>
                </a:solidFill>
              </a:rPr>
              <a:t>is different from Christmas meal in </a:t>
            </a:r>
          </a:p>
        </p:txBody>
      </p:sp>
      <p:graphicFrame>
        <p:nvGraphicFramePr>
          <p:cNvPr id="4" name="Table 5">
            <a:extLst>
              <a:ext uri="{FF2B5EF4-FFF2-40B4-BE49-F238E27FC236}">
                <a16:creationId xmlns:a16="http://schemas.microsoft.com/office/drawing/2014/main" id="{B0C4323B-3511-4313-878E-5F69618F9BE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5283415"/>
              </p:ext>
            </p:extLst>
          </p:nvPr>
        </p:nvGraphicFramePr>
        <p:xfrm>
          <a:off x="698089" y="3431459"/>
          <a:ext cx="10863498" cy="28921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38916">
                  <a:extLst>
                    <a:ext uri="{9D8B030D-6E8A-4147-A177-3AD203B41FA5}">
                      <a16:colId xmlns:a16="http://schemas.microsoft.com/office/drawing/2014/main" val="1883686690"/>
                    </a:ext>
                  </a:extLst>
                </a:gridCol>
                <a:gridCol w="5524582">
                  <a:extLst>
                    <a:ext uri="{9D8B030D-6E8A-4147-A177-3AD203B41FA5}">
                      <a16:colId xmlns:a16="http://schemas.microsoft.com/office/drawing/2014/main" val="829305431"/>
                    </a:ext>
                  </a:extLst>
                </a:gridCol>
              </a:tblGrid>
              <a:tr h="516402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dirty="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  <a:latin typeface="+mn-lt"/>
                        </a:rPr>
                        <a:t>CHRISTMAS TRADITIONS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34877476"/>
                  </a:ext>
                </a:extLst>
              </a:tr>
              <a:tr h="516402"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rgbClr val="0070C0"/>
                          </a:solidFill>
                          <a:latin typeface="+mn-lt"/>
                        </a:rPr>
                        <a:t>Australia</a:t>
                      </a:r>
                      <a:endParaRPr lang="en-US" sz="2800" b="1" dirty="0">
                        <a:solidFill>
                          <a:srgbClr val="0070C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rgbClr val="0070C0"/>
                          </a:solidFill>
                          <a:latin typeface="+mn-lt"/>
                        </a:rPr>
                        <a:t>Italy</a:t>
                      </a:r>
                      <a:endParaRPr lang="en-US" sz="2800" b="1" dirty="0">
                        <a:solidFill>
                          <a:srgbClr val="0070C0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4717906"/>
                  </a:ext>
                </a:extLst>
              </a:tr>
              <a:tr h="1855878">
                <a:tc>
                  <a:txBody>
                    <a:bodyPr/>
                    <a:lstStyle/>
                    <a:p>
                      <a:r>
                        <a:rPr lang="en-US" sz="2400" dirty="0">
                          <a:solidFill>
                            <a:srgbClr val="002060"/>
                          </a:solidFill>
                        </a:rPr>
                        <a:t>• Decorate with lights and trees</a:t>
                      </a:r>
                      <a:br>
                        <a:rPr lang="en-US" sz="2400" dirty="0">
                          <a:solidFill>
                            <a:srgbClr val="002060"/>
                          </a:solidFill>
                        </a:rPr>
                      </a:br>
                      <a:r>
                        <a:rPr lang="en-US" sz="2400" dirty="0">
                          <a:solidFill>
                            <a:srgbClr val="002060"/>
                          </a:solidFill>
                        </a:rPr>
                        <a:t>• Eat cold meats or seafood</a:t>
                      </a:r>
                      <a:br>
                        <a:rPr lang="en-US" sz="2400" dirty="0">
                          <a:solidFill>
                            <a:srgbClr val="002060"/>
                          </a:solidFill>
                        </a:rPr>
                      </a:br>
                      <a:r>
                        <a:rPr lang="en-US" sz="2400" dirty="0">
                          <a:solidFill>
                            <a:srgbClr val="002060"/>
                          </a:solidFill>
                        </a:rPr>
                        <a:t>• Exchange gifts with family and friends</a:t>
                      </a:r>
                      <a:br>
                        <a:rPr lang="en-US" sz="2400" dirty="0">
                          <a:solidFill>
                            <a:srgbClr val="002060"/>
                          </a:solidFill>
                        </a:rPr>
                      </a:br>
                      <a:r>
                        <a:rPr lang="en-US" sz="2400" dirty="0">
                          <a:solidFill>
                            <a:srgbClr val="002060"/>
                          </a:solidFill>
                        </a:rPr>
                        <a:t>• Celebrate on Christmas Day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b="0" i="0" dirty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• Decorate with lights and trees</a:t>
                      </a:r>
                      <a:br>
                        <a:rPr lang="en-US" sz="2400" b="0" i="0" dirty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</a:br>
                      <a:r>
                        <a:rPr lang="en-US" sz="2400" b="0" i="0" dirty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• Eat seafood</a:t>
                      </a:r>
                      <a:br>
                        <a:rPr lang="en-US" sz="2400" b="0" i="0" dirty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</a:br>
                      <a:r>
                        <a:rPr lang="en-US" sz="2400" b="0" i="0" dirty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• Exchange gifts with family and friends</a:t>
                      </a:r>
                      <a:br>
                        <a:rPr lang="en-US" sz="2400" b="0" i="0" dirty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</a:br>
                      <a:r>
                        <a:rPr lang="en-US" sz="2400" b="0" i="0" dirty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• Celebrate from Dec 24</a:t>
                      </a:r>
                      <a:r>
                        <a:rPr lang="en-US" sz="2400" b="0" i="0" baseline="30000" dirty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th</a:t>
                      </a:r>
                      <a:r>
                        <a:rPr lang="en-US" sz="2400" b="0" i="0" dirty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 to 26</a:t>
                      </a:r>
                      <a:r>
                        <a:rPr lang="en-US" sz="2400" b="0" i="0" baseline="30000" dirty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th</a:t>
                      </a:r>
                      <a:endParaRPr lang="en-US" sz="2400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3843487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79207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416627" y="410702"/>
            <a:ext cx="3265715" cy="584775"/>
          </a:xfrm>
          <a:prstGeom prst="rect">
            <a:avLst/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</a:rPr>
              <a:t>LESSSON OUTLINE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9552" y="1385522"/>
            <a:ext cx="1920785" cy="57003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51623" y="2322372"/>
            <a:ext cx="3243604" cy="66162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5B3CB6F-ACC8-4E5F-AB69-47540E80457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93189" y="3453822"/>
            <a:ext cx="3243604" cy="661623"/>
          </a:xfrm>
          <a:prstGeom prst="rect">
            <a:avLst/>
          </a:prstGeom>
        </p:spPr>
      </p:pic>
      <p:sp>
        <p:nvSpPr>
          <p:cNvPr id="9" name="Round Diagonal Corner Rectangle 10">
            <a:extLst>
              <a:ext uri="{FF2B5EF4-FFF2-40B4-BE49-F238E27FC236}">
                <a16:creationId xmlns:a16="http://schemas.microsoft.com/office/drawing/2014/main" id="{424CEFC1-620F-4491-A26E-53DE21AF27DF}"/>
              </a:ext>
            </a:extLst>
          </p:cNvPr>
          <p:cNvSpPr/>
          <p:nvPr/>
        </p:nvSpPr>
        <p:spPr>
          <a:xfrm>
            <a:off x="1902378" y="4700308"/>
            <a:ext cx="2378633" cy="539496"/>
          </a:xfrm>
          <a:prstGeom prst="round2DiagRect">
            <a:avLst/>
          </a:prstGeom>
          <a:solidFill>
            <a:schemeClr val="bg2">
              <a:lumMod val="5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/>
              <a:t>Consolidation</a:t>
            </a:r>
          </a:p>
        </p:txBody>
      </p:sp>
      <p:sp>
        <p:nvSpPr>
          <p:cNvPr id="13" name="Round Diagonal Corner Rectangle 10">
            <a:extLst>
              <a:ext uri="{FF2B5EF4-FFF2-40B4-BE49-F238E27FC236}">
                <a16:creationId xmlns:a16="http://schemas.microsoft.com/office/drawing/2014/main" id="{2C8D54BC-EA79-4974-A85B-3CA3FFE9A191}"/>
              </a:ext>
            </a:extLst>
          </p:cNvPr>
          <p:cNvSpPr/>
          <p:nvPr/>
        </p:nvSpPr>
        <p:spPr>
          <a:xfrm>
            <a:off x="1895487" y="5619870"/>
            <a:ext cx="2378633" cy="539496"/>
          </a:xfrm>
          <a:prstGeom prst="round2Diag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/>
              <a:t>Wrap-up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33132" y="425502"/>
            <a:ext cx="4201181" cy="58763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63207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D498567-BA77-46E5-9773-F1421EA2B418}"/>
              </a:ext>
            </a:extLst>
          </p:cNvPr>
          <p:cNvSpPr txBox="1"/>
          <p:nvPr/>
        </p:nvSpPr>
        <p:spPr>
          <a:xfrm>
            <a:off x="173190" y="851169"/>
            <a:ext cx="12117573" cy="1234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3200" b="0" i="0" dirty="0">
                <a:solidFill>
                  <a:srgbClr val="0070C0"/>
                </a:solidFill>
                <a:effectLst/>
              </a:rPr>
              <a:t>2. Christmas meal in Japan ___________________</a:t>
            </a:r>
            <a:r>
              <a:rPr lang="en-US" sz="3200" dirty="0">
                <a:solidFill>
                  <a:srgbClr val="0070C0"/>
                </a:solidFill>
              </a:rPr>
              <a:t>___________</a:t>
            </a:r>
            <a:r>
              <a:rPr lang="en-US" sz="3200" b="0" i="0" dirty="0">
                <a:solidFill>
                  <a:srgbClr val="0070C0"/>
                </a:solidFill>
                <a:effectLst/>
              </a:rPr>
              <a:t> Italy.</a:t>
            </a:r>
            <a:br>
              <a:rPr lang="en-US" sz="3200" b="0" i="0" dirty="0">
                <a:solidFill>
                  <a:srgbClr val="0070C0"/>
                </a:solidFill>
                <a:effectLst/>
              </a:rPr>
            </a:br>
            <a:endParaRPr lang="en-US" sz="3200" dirty="0">
              <a:solidFill>
                <a:srgbClr val="0070C0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321489F-75F8-4F1F-A272-7056BF8774F7}"/>
              </a:ext>
            </a:extLst>
          </p:cNvPr>
          <p:cNvSpPr txBox="1"/>
          <p:nvPr/>
        </p:nvSpPr>
        <p:spPr>
          <a:xfrm>
            <a:off x="4746799" y="883806"/>
            <a:ext cx="637348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i="1" dirty="0">
                <a:solidFill>
                  <a:srgbClr val="FF0000"/>
                </a:solidFill>
              </a:rPr>
              <a:t>is different from Christmas meal in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443BE75B-F97C-4005-BC1E-5EFA5F70BC6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5014495"/>
              </p:ext>
            </p:extLst>
          </p:nvPr>
        </p:nvGraphicFramePr>
        <p:xfrm>
          <a:off x="1061882" y="3008667"/>
          <a:ext cx="10058399" cy="28871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65191">
                  <a:extLst>
                    <a:ext uri="{9D8B030D-6E8A-4147-A177-3AD203B41FA5}">
                      <a16:colId xmlns:a16="http://schemas.microsoft.com/office/drawing/2014/main" val="1883686690"/>
                    </a:ext>
                  </a:extLst>
                </a:gridCol>
                <a:gridCol w="5093208">
                  <a:extLst>
                    <a:ext uri="{9D8B030D-6E8A-4147-A177-3AD203B41FA5}">
                      <a16:colId xmlns:a16="http://schemas.microsoft.com/office/drawing/2014/main" val="829305431"/>
                    </a:ext>
                  </a:extLst>
                </a:gridCol>
              </a:tblGrid>
              <a:tr h="515004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dirty="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  <a:latin typeface="+mn-lt"/>
                        </a:rPr>
                        <a:t>CHRISTMAS TRADITIONS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34877476"/>
                  </a:ext>
                </a:extLst>
              </a:tr>
              <a:tr h="515004"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rgbClr val="0070C0"/>
                          </a:solidFill>
                          <a:latin typeface="+mn-lt"/>
                        </a:rPr>
                        <a:t>Japan</a:t>
                      </a:r>
                      <a:endParaRPr lang="en-US" sz="2800" b="1" dirty="0">
                        <a:solidFill>
                          <a:srgbClr val="0070C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rgbClr val="0070C0"/>
                          </a:solidFill>
                          <a:latin typeface="+mn-lt"/>
                        </a:rPr>
                        <a:t>Italy</a:t>
                      </a:r>
                      <a:endParaRPr lang="en-US" sz="2800" b="1" dirty="0">
                        <a:solidFill>
                          <a:srgbClr val="0070C0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4717906"/>
                  </a:ext>
                </a:extLst>
              </a:tr>
              <a:tr h="1850856">
                <a:tc>
                  <a:txBody>
                    <a:bodyPr/>
                    <a:lstStyle/>
                    <a:p>
                      <a:r>
                        <a:rPr lang="en-US" sz="2400" b="0" i="0" dirty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• Decorate with lights</a:t>
                      </a:r>
                      <a:br>
                        <a:rPr lang="en-US" sz="2400" b="0" i="0" dirty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</a:br>
                      <a:r>
                        <a:rPr lang="en-US" sz="2400" b="0" i="0" dirty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• Eat fried chicken</a:t>
                      </a:r>
                      <a:br>
                        <a:rPr lang="en-US" sz="2400" b="0" i="0" dirty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</a:br>
                      <a:r>
                        <a:rPr lang="en-US" sz="2400" b="0" i="0" dirty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• Exchange gift with lover</a:t>
                      </a:r>
                      <a:br>
                        <a:rPr lang="en-US" sz="2400" b="0" i="0" dirty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</a:br>
                      <a:r>
                        <a:rPr lang="en-US" sz="2400" b="0" i="0" dirty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• Celebrate on Christmas Eve</a:t>
                      </a:r>
                      <a:endParaRPr lang="en-US" sz="2400" dirty="0">
                        <a:solidFill>
                          <a:srgbClr val="00206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2400" b="0" i="0" dirty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• Decorate with lights and trees</a:t>
                      </a:r>
                      <a:br>
                        <a:rPr lang="en-US" sz="2400" b="0" i="0" dirty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</a:br>
                      <a:r>
                        <a:rPr lang="en-US" sz="2400" b="0" i="0" dirty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• Eat seafood</a:t>
                      </a:r>
                      <a:br>
                        <a:rPr lang="en-US" sz="2400" b="0" i="0" dirty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</a:br>
                      <a:r>
                        <a:rPr lang="en-US" sz="2400" b="0" i="0" dirty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• Exchange gifts with family and friends</a:t>
                      </a:r>
                      <a:br>
                        <a:rPr lang="en-US" sz="2400" b="0" i="0" dirty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</a:br>
                      <a:r>
                        <a:rPr lang="en-US" sz="2400" b="0" i="0" dirty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• Celebrate from Dec 24</a:t>
                      </a:r>
                      <a:r>
                        <a:rPr lang="en-US" sz="2400" b="0" i="0" baseline="30000" dirty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th</a:t>
                      </a:r>
                      <a:r>
                        <a:rPr lang="en-US" sz="2400" b="0" i="0" dirty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 to 26</a:t>
                      </a:r>
                      <a:r>
                        <a:rPr lang="en-US" sz="2400" b="0" i="0" baseline="30000" dirty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th</a:t>
                      </a:r>
                      <a:endParaRPr lang="en-US" sz="2400" dirty="0">
                        <a:solidFill>
                          <a:srgbClr val="002060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73843487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361146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D498567-BA77-46E5-9773-F1421EA2B418}"/>
              </a:ext>
            </a:extLst>
          </p:cNvPr>
          <p:cNvSpPr txBox="1"/>
          <p:nvPr/>
        </p:nvSpPr>
        <p:spPr>
          <a:xfrm>
            <a:off x="782793" y="477543"/>
            <a:ext cx="10888098" cy="30076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3200" b="0" i="0" dirty="0">
                <a:solidFill>
                  <a:srgbClr val="0070C0"/>
                </a:solidFill>
                <a:effectLst/>
              </a:rPr>
              <a:t>3. Australians exchange ___________________________.</a:t>
            </a:r>
            <a:br>
              <a:rPr lang="en-US" sz="3200" b="0" i="0" dirty="0">
                <a:solidFill>
                  <a:srgbClr val="0070C0"/>
                </a:solidFill>
                <a:effectLst/>
              </a:rPr>
            </a:br>
            <a:r>
              <a:rPr lang="en-US" sz="3200" b="0" i="0" dirty="0">
                <a:solidFill>
                  <a:srgbClr val="0070C0"/>
                </a:solidFill>
                <a:effectLst/>
              </a:rPr>
              <a:t>That's __________________ Japanese people.</a:t>
            </a:r>
            <a:br>
              <a:rPr lang="en-US" sz="3200" b="0" i="0" dirty="0">
                <a:solidFill>
                  <a:srgbClr val="0070C0"/>
                </a:solidFill>
                <a:effectLst/>
              </a:rPr>
            </a:br>
            <a:r>
              <a:rPr lang="en-US" sz="3200" b="0" i="0" dirty="0">
                <a:solidFill>
                  <a:srgbClr val="0070C0"/>
                </a:solidFill>
                <a:effectLst/>
              </a:rPr>
              <a:t>6. Australia celebrates Christmas on _________________.</a:t>
            </a:r>
            <a:br>
              <a:rPr lang="en-US" sz="3200" b="0" i="0" dirty="0">
                <a:solidFill>
                  <a:srgbClr val="0070C0"/>
                </a:solidFill>
                <a:effectLst/>
              </a:rPr>
            </a:br>
            <a:r>
              <a:rPr lang="en-US" sz="3200" b="0" i="0" dirty="0">
                <a:solidFill>
                  <a:srgbClr val="0070C0"/>
                </a:solidFill>
                <a:effectLst/>
              </a:rPr>
              <a:t>That's ___________________________ Japan.</a:t>
            </a:r>
            <a:br>
              <a:rPr lang="en-US" sz="3200" b="0" i="0" dirty="0">
                <a:solidFill>
                  <a:srgbClr val="0070C0"/>
                </a:solidFill>
                <a:effectLst/>
              </a:rPr>
            </a:br>
            <a:endParaRPr lang="en-US" sz="3200" dirty="0">
              <a:solidFill>
                <a:srgbClr val="0070C0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321489F-75F8-4F1F-A272-7056BF8774F7}"/>
              </a:ext>
            </a:extLst>
          </p:cNvPr>
          <p:cNvSpPr txBox="1"/>
          <p:nvPr/>
        </p:nvSpPr>
        <p:spPr>
          <a:xfrm>
            <a:off x="5130262" y="520066"/>
            <a:ext cx="580321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i="1" dirty="0">
                <a:solidFill>
                  <a:srgbClr val="FF0000"/>
                </a:solidFill>
              </a:rPr>
              <a:t>gifts with family and friends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F29249D-B68C-4C22-93EF-5F8CD2D9D3FA}"/>
              </a:ext>
            </a:extLst>
          </p:cNvPr>
          <p:cNvSpPr txBox="1"/>
          <p:nvPr/>
        </p:nvSpPr>
        <p:spPr>
          <a:xfrm>
            <a:off x="2428571" y="1068571"/>
            <a:ext cx="28120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i="1" dirty="0">
                <a:solidFill>
                  <a:srgbClr val="FF0000"/>
                </a:solidFill>
              </a:rPr>
              <a:t>different from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DD1C220-452F-401F-BC7B-BCD41672D720}"/>
              </a:ext>
            </a:extLst>
          </p:cNvPr>
          <p:cNvSpPr txBox="1"/>
          <p:nvPr/>
        </p:nvSpPr>
        <p:spPr>
          <a:xfrm>
            <a:off x="7280844" y="1712359"/>
            <a:ext cx="315118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i="1" dirty="0">
                <a:solidFill>
                  <a:srgbClr val="FF0000"/>
                </a:solidFill>
              </a:rPr>
              <a:t>Christmas Day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83544C8-5BA0-473D-8218-36F8C6AB25F3}"/>
              </a:ext>
            </a:extLst>
          </p:cNvPr>
          <p:cNvSpPr txBox="1"/>
          <p:nvPr/>
        </p:nvSpPr>
        <p:spPr>
          <a:xfrm>
            <a:off x="3205360" y="2248218"/>
            <a:ext cx="315118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i="1" dirty="0">
                <a:solidFill>
                  <a:srgbClr val="FF0000"/>
                </a:solidFill>
              </a:rPr>
              <a:t>different from </a:t>
            </a:r>
          </a:p>
        </p:txBody>
      </p:sp>
      <p:graphicFrame>
        <p:nvGraphicFramePr>
          <p:cNvPr id="11" name="Table 5">
            <a:extLst>
              <a:ext uri="{FF2B5EF4-FFF2-40B4-BE49-F238E27FC236}">
                <a16:creationId xmlns:a16="http://schemas.microsoft.com/office/drawing/2014/main" id="{741A7F09-74FC-45C4-BCAE-A86B20691DB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01241926"/>
              </p:ext>
            </p:extLst>
          </p:nvPr>
        </p:nvGraphicFramePr>
        <p:xfrm>
          <a:off x="698089" y="3333134"/>
          <a:ext cx="10815484" cy="28921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38916">
                  <a:extLst>
                    <a:ext uri="{9D8B030D-6E8A-4147-A177-3AD203B41FA5}">
                      <a16:colId xmlns:a16="http://schemas.microsoft.com/office/drawing/2014/main" val="1883686690"/>
                    </a:ext>
                  </a:extLst>
                </a:gridCol>
                <a:gridCol w="5476568">
                  <a:extLst>
                    <a:ext uri="{9D8B030D-6E8A-4147-A177-3AD203B41FA5}">
                      <a16:colId xmlns:a16="http://schemas.microsoft.com/office/drawing/2014/main" val="829305431"/>
                    </a:ext>
                  </a:extLst>
                </a:gridCol>
              </a:tblGrid>
              <a:tr h="516402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dirty="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  <a:latin typeface="+mn-lt"/>
                        </a:rPr>
                        <a:t>CHRISTMAS TRADITIONS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34877476"/>
                  </a:ext>
                </a:extLst>
              </a:tr>
              <a:tr h="516402"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rgbClr val="0070C0"/>
                          </a:solidFill>
                          <a:latin typeface="+mn-lt"/>
                        </a:rPr>
                        <a:t>Australia</a:t>
                      </a:r>
                      <a:endParaRPr lang="en-US" sz="2800" b="1" dirty="0">
                        <a:solidFill>
                          <a:srgbClr val="0070C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rgbClr val="0070C0"/>
                          </a:solidFill>
                          <a:latin typeface="+mn-lt"/>
                        </a:rPr>
                        <a:t>Japan</a:t>
                      </a:r>
                      <a:endParaRPr lang="en-US" sz="2800" b="1" dirty="0">
                        <a:solidFill>
                          <a:srgbClr val="0070C0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4717906"/>
                  </a:ext>
                </a:extLst>
              </a:tr>
              <a:tr h="1855878">
                <a:tc>
                  <a:txBody>
                    <a:bodyPr/>
                    <a:lstStyle/>
                    <a:p>
                      <a:r>
                        <a:rPr lang="en-US" sz="2400" dirty="0">
                          <a:solidFill>
                            <a:srgbClr val="002060"/>
                          </a:solidFill>
                        </a:rPr>
                        <a:t>• Decorate with lights and trees</a:t>
                      </a:r>
                      <a:br>
                        <a:rPr lang="en-US" sz="2400" dirty="0">
                          <a:solidFill>
                            <a:srgbClr val="002060"/>
                          </a:solidFill>
                        </a:rPr>
                      </a:br>
                      <a:r>
                        <a:rPr lang="en-US" sz="2400" dirty="0">
                          <a:solidFill>
                            <a:srgbClr val="002060"/>
                          </a:solidFill>
                        </a:rPr>
                        <a:t>• Eat cold meats or seafood</a:t>
                      </a:r>
                      <a:br>
                        <a:rPr lang="en-US" sz="2400" dirty="0">
                          <a:solidFill>
                            <a:srgbClr val="002060"/>
                          </a:solidFill>
                        </a:rPr>
                      </a:br>
                      <a:r>
                        <a:rPr lang="en-US" sz="2400" dirty="0">
                          <a:solidFill>
                            <a:srgbClr val="002060"/>
                          </a:solidFill>
                        </a:rPr>
                        <a:t>• Exchange gifts with family and friends</a:t>
                      </a:r>
                      <a:br>
                        <a:rPr lang="en-US" sz="2400" dirty="0">
                          <a:solidFill>
                            <a:srgbClr val="002060"/>
                          </a:solidFill>
                        </a:rPr>
                      </a:br>
                      <a:r>
                        <a:rPr lang="en-US" sz="2400" dirty="0">
                          <a:solidFill>
                            <a:srgbClr val="002060"/>
                          </a:solidFill>
                        </a:rPr>
                        <a:t>• Celebrate on Christmas Day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b="0" i="0" dirty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• Decorate with lights</a:t>
                      </a:r>
                      <a:br>
                        <a:rPr lang="en-US" sz="2400" b="0" i="0" dirty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</a:br>
                      <a:r>
                        <a:rPr lang="en-US" sz="2400" b="0" i="0" dirty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• Eat fried chicken</a:t>
                      </a:r>
                      <a:br>
                        <a:rPr lang="en-US" sz="2400" b="0" i="0" dirty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</a:br>
                      <a:r>
                        <a:rPr lang="en-US" sz="2400" b="0" i="0" dirty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• Exchange gift with lover</a:t>
                      </a:r>
                      <a:br>
                        <a:rPr lang="en-US" sz="2400" b="0" i="0" dirty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</a:br>
                      <a:r>
                        <a:rPr lang="en-US" sz="2400" b="0" i="0" dirty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• Celebrate on Christmas Eve</a:t>
                      </a:r>
                      <a:endParaRPr lang="en-US" sz="2400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3843487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393097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9" grpId="0"/>
      <p:bldP spid="7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Table 5">
            <a:extLst>
              <a:ext uri="{FF2B5EF4-FFF2-40B4-BE49-F238E27FC236}">
                <a16:creationId xmlns:a16="http://schemas.microsoft.com/office/drawing/2014/main" id="{46D820CA-F1CF-425D-A8BC-EA2DE885D13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983339"/>
              </p:ext>
            </p:extLst>
          </p:nvPr>
        </p:nvGraphicFramePr>
        <p:xfrm>
          <a:off x="113014" y="3272930"/>
          <a:ext cx="11985523" cy="30605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78526">
                  <a:extLst>
                    <a:ext uri="{9D8B030D-6E8A-4147-A177-3AD203B41FA5}">
                      <a16:colId xmlns:a16="http://schemas.microsoft.com/office/drawing/2014/main" val="1883686690"/>
                    </a:ext>
                  </a:extLst>
                </a:gridCol>
                <a:gridCol w="4299705">
                  <a:extLst>
                    <a:ext uri="{9D8B030D-6E8A-4147-A177-3AD203B41FA5}">
                      <a16:colId xmlns:a16="http://schemas.microsoft.com/office/drawing/2014/main" val="829305431"/>
                    </a:ext>
                  </a:extLst>
                </a:gridCol>
                <a:gridCol w="3807292">
                  <a:extLst>
                    <a:ext uri="{9D8B030D-6E8A-4147-A177-3AD203B41FA5}">
                      <a16:colId xmlns:a16="http://schemas.microsoft.com/office/drawing/2014/main" val="2677644086"/>
                    </a:ext>
                  </a:extLst>
                </a:gridCol>
              </a:tblGrid>
              <a:tr h="516794"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dirty="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  <a:latin typeface="+mn-lt"/>
                        </a:rPr>
                        <a:t>CHRISTMAS TRADITIONS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34877476"/>
                  </a:ext>
                </a:extLst>
              </a:tr>
              <a:tr h="516794"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rgbClr val="0070C0"/>
                          </a:solidFill>
                          <a:latin typeface="+mn-lt"/>
                        </a:rPr>
                        <a:t>Australia</a:t>
                      </a:r>
                      <a:endParaRPr lang="en-US" sz="2800" b="1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rgbClr val="0070C0"/>
                          </a:solidFill>
                          <a:latin typeface="+mn-lt"/>
                        </a:rPr>
                        <a:t>Italy</a:t>
                      </a:r>
                      <a:endParaRPr lang="en-US" sz="2800" b="1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rgbClr val="0070C0"/>
                          </a:solidFill>
                        </a:rPr>
                        <a:t>Japan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4717906"/>
                  </a:ext>
                </a:extLst>
              </a:tr>
              <a:tr h="2024244">
                <a:tc>
                  <a:txBody>
                    <a:bodyPr/>
                    <a:lstStyle/>
                    <a:p>
                      <a:r>
                        <a:rPr lang="en-US" sz="2500" spc="-100" baseline="0" dirty="0">
                          <a:solidFill>
                            <a:srgbClr val="002060"/>
                          </a:solidFill>
                        </a:rPr>
                        <a:t>• Decorate with lights and trees</a:t>
                      </a:r>
                      <a:br>
                        <a:rPr lang="en-US" sz="2500" spc="-100" baseline="0" dirty="0">
                          <a:solidFill>
                            <a:srgbClr val="002060"/>
                          </a:solidFill>
                        </a:rPr>
                      </a:br>
                      <a:r>
                        <a:rPr lang="en-US" sz="2500" spc="-100" baseline="0" dirty="0">
                          <a:solidFill>
                            <a:srgbClr val="002060"/>
                          </a:solidFill>
                        </a:rPr>
                        <a:t>• Eat cold meats or seafood</a:t>
                      </a:r>
                      <a:br>
                        <a:rPr lang="en-US" sz="2500" spc="-100" baseline="0" dirty="0">
                          <a:solidFill>
                            <a:srgbClr val="002060"/>
                          </a:solidFill>
                        </a:rPr>
                      </a:br>
                      <a:r>
                        <a:rPr lang="en-US" sz="2500" spc="-100" baseline="0" dirty="0">
                          <a:solidFill>
                            <a:srgbClr val="002060"/>
                          </a:solidFill>
                        </a:rPr>
                        <a:t>• Celebrate on Christmas Day</a:t>
                      </a:r>
                    </a:p>
                    <a:p>
                      <a:r>
                        <a:rPr lang="en-US" sz="2500" spc="-100" baseline="0" dirty="0">
                          <a:solidFill>
                            <a:srgbClr val="002060"/>
                          </a:solidFill>
                        </a:rPr>
                        <a:t>• Exchange gifts with family and friends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500" b="0" i="0" spc="-100" baseline="0" dirty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• Decorate with lights and trees</a:t>
                      </a:r>
                      <a:br>
                        <a:rPr lang="en-US" sz="2500" b="0" i="0" spc="-100" baseline="0" dirty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</a:br>
                      <a:r>
                        <a:rPr lang="en-US" sz="2500" b="0" i="0" spc="-100" baseline="0" dirty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• Eat seafood</a:t>
                      </a:r>
                      <a:br>
                        <a:rPr lang="en-US" sz="2500" b="0" i="0" spc="-100" baseline="0" dirty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</a:br>
                      <a:r>
                        <a:rPr lang="en-US" sz="2500" b="0" i="0" spc="-100" baseline="0" dirty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• Celebrate from Dec 24</a:t>
                      </a:r>
                      <a:r>
                        <a:rPr lang="en-US" sz="2500" b="0" i="0" spc="-100" baseline="30000" dirty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th</a:t>
                      </a:r>
                      <a:r>
                        <a:rPr lang="en-US" sz="2500" b="0" i="0" spc="-100" baseline="0" dirty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 to 26</a:t>
                      </a:r>
                      <a:r>
                        <a:rPr lang="en-US" sz="2500" b="0" i="0" spc="-100" baseline="30000" dirty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th</a:t>
                      </a:r>
                      <a:endParaRPr lang="en-US" sz="2500" b="0" i="0" spc="-100" baseline="0" dirty="0">
                        <a:solidFill>
                          <a:srgbClr val="002060"/>
                        </a:solidFill>
                        <a:effectLst/>
                        <a:latin typeface="+mn-lt"/>
                      </a:endParaRPr>
                    </a:p>
                    <a:p>
                      <a:r>
                        <a:rPr lang="en-US" sz="2500" b="0" i="0" spc="-100" baseline="0" dirty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• Exchange gifts with family and friends</a:t>
                      </a:r>
                      <a:endParaRPr lang="en-US" sz="2500" spc="-100" baseline="0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500" b="0" i="0" spc="-100" baseline="0" dirty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• Decorate with lights</a:t>
                      </a:r>
                      <a:br>
                        <a:rPr lang="en-US" sz="2500" b="0" i="0" spc="-100" baseline="0" dirty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</a:br>
                      <a:r>
                        <a:rPr lang="en-US" sz="2500" b="0" i="0" spc="-100" baseline="0" dirty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• Eat fried chicken</a:t>
                      </a:r>
                      <a:br>
                        <a:rPr lang="en-US" sz="2500" b="0" i="0" spc="-100" baseline="0" dirty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</a:br>
                      <a:r>
                        <a:rPr lang="en-US" sz="2500" b="0" i="0" spc="-100" baseline="0" dirty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• Celebrate on Christmas Eve</a:t>
                      </a:r>
                    </a:p>
                    <a:p>
                      <a:r>
                        <a:rPr lang="en-US" sz="2500" b="0" i="0" spc="-100" baseline="0" dirty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• Exchange gift with lover</a:t>
                      </a:r>
                      <a:endParaRPr lang="en-US" sz="2500" spc="-100" baseline="0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38434872"/>
                  </a:ext>
                </a:extLst>
              </a:tr>
            </a:tbl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3D4268BF-2F45-4C7A-91DD-346732CEA5BD}"/>
              </a:ext>
            </a:extLst>
          </p:cNvPr>
          <p:cNvSpPr txBox="1"/>
          <p:nvPr/>
        </p:nvSpPr>
        <p:spPr>
          <a:xfrm>
            <a:off x="232185" y="1559093"/>
            <a:ext cx="12117573" cy="13776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3600" b="1" i="0" dirty="0">
                <a:solidFill>
                  <a:srgbClr val="002060"/>
                </a:solidFill>
                <a:effectLst/>
              </a:rPr>
              <a:t>d. In pairs: Compare Christmas traditions in your country </a:t>
            </a:r>
            <a:br>
              <a:rPr lang="en-US" sz="3600" b="1" dirty="0">
                <a:solidFill>
                  <a:srgbClr val="002060"/>
                </a:solidFill>
              </a:rPr>
            </a:br>
            <a:r>
              <a:rPr lang="en-US" sz="3600" b="1" i="0" dirty="0">
                <a:solidFill>
                  <a:srgbClr val="002060"/>
                </a:solidFill>
                <a:effectLst/>
              </a:rPr>
              <a:t>with one of the countries in the table in Task c.</a:t>
            </a:r>
            <a:r>
              <a:rPr lang="en-US" sz="3600" b="1" dirty="0">
                <a:solidFill>
                  <a:srgbClr val="002060"/>
                </a:solidFill>
              </a:rPr>
              <a:t> 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82C6662-BB4E-4E26-8088-352BD4139146}"/>
              </a:ext>
            </a:extLst>
          </p:cNvPr>
          <p:cNvSpPr/>
          <p:nvPr/>
        </p:nvSpPr>
        <p:spPr>
          <a:xfrm>
            <a:off x="4073276" y="332960"/>
            <a:ext cx="4610421" cy="123482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000" b="1" dirty="0">
                <a:solidFill>
                  <a:srgbClr val="FF0000"/>
                </a:solidFill>
              </a:rPr>
              <a:t>BE DIFFERENT FROM</a:t>
            </a:r>
          </a:p>
          <a:p>
            <a:pPr algn="ctr"/>
            <a:r>
              <a:rPr lang="en-US" sz="4000" b="1" dirty="0">
                <a:solidFill>
                  <a:srgbClr val="FF0000"/>
                </a:solidFill>
              </a:rPr>
              <a:t>LIKE + NOUN</a:t>
            </a:r>
          </a:p>
        </p:txBody>
      </p:sp>
    </p:spTree>
    <p:extLst>
      <p:ext uri="{BB962C8B-B14F-4D97-AF65-F5344CB8AC3E}">
        <p14:creationId xmlns:p14="http://schemas.microsoft.com/office/powerpoint/2010/main" val="4286346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3306016-6ED8-4024-9F62-3208CCE478B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028" y="533400"/>
            <a:ext cx="10981944" cy="57912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248DDA0-F6E1-48D2-9019-308D71D90D2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4780" y="2694430"/>
            <a:ext cx="7202439" cy="14691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0738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>
            <a:extLst>
              <a:ext uri="{FF2B5EF4-FFF2-40B4-BE49-F238E27FC236}">
                <a16:creationId xmlns:a16="http://schemas.microsoft.com/office/drawing/2014/main" id="{BD17D4DD-06A7-4CFB-BE84-1339F154360A}"/>
              </a:ext>
            </a:extLst>
          </p:cNvPr>
          <p:cNvSpPr txBox="1"/>
          <p:nvPr/>
        </p:nvSpPr>
        <p:spPr>
          <a:xfrm>
            <a:off x="117988" y="1327355"/>
            <a:ext cx="12024852" cy="54656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0" i="0" dirty="0">
                <a:solidFill>
                  <a:srgbClr val="002060"/>
                </a:solidFill>
                <a:effectLst/>
              </a:rPr>
              <a:t>1. Thai New Year is ______________ Vietnamese New Year. In Thailand it's in April, but in Vietnam it's in February.</a:t>
            </a:r>
            <a:br>
              <a:rPr lang="en-US" sz="3200" b="0" i="0" dirty="0">
                <a:solidFill>
                  <a:srgbClr val="002060"/>
                </a:solidFill>
                <a:effectLst/>
              </a:rPr>
            </a:br>
            <a:r>
              <a:rPr lang="en-US" sz="3200" b="0" i="0" dirty="0">
                <a:solidFill>
                  <a:srgbClr val="002060"/>
                </a:solidFill>
                <a:effectLst/>
              </a:rPr>
              <a:t>2. People in England celebrate Christmas by decorating a Christmas tree</a:t>
            </a:r>
            <a:r>
              <a:rPr lang="en-US" sz="3200" dirty="0">
                <a:solidFill>
                  <a:srgbClr val="002060"/>
                </a:solidFill>
              </a:rPr>
              <a:t>, ______________ </a:t>
            </a:r>
            <a:r>
              <a:rPr lang="en-US" sz="3200" b="0" i="0" dirty="0">
                <a:solidFill>
                  <a:srgbClr val="002060"/>
                </a:solidFill>
                <a:effectLst/>
              </a:rPr>
              <a:t>people in Germany.</a:t>
            </a:r>
            <a:br>
              <a:rPr lang="en-US" sz="3200" b="0" i="0" dirty="0">
                <a:solidFill>
                  <a:srgbClr val="002060"/>
                </a:solidFill>
                <a:effectLst/>
              </a:rPr>
            </a:br>
            <a:r>
              <a:rPr lang="en-US" sz="3200" b="0" i="0" dirty="0">
                <a:solidFill>
                  <a:srgbClr val="002060"/>
                </a:solidFill>
                <a:effectLst/>
              </a:rPr>
              <a:t>3. Vietnamese food </a:t>
            </a:r>
            <a:r>
              <a:rPr lang="en-US" sz="3200" dirty="0">
                <a:solidFill>
                  <a:srgbClr val="002060"/>
                </a:solidFill>
              </a:rPr>
              <a:t>is ______________ </a:t>
            </a:r>
            <a:r>
              <a:rPr lang="en-US" sz="3200" b="0" i="0" dirty="0">
                <a:solidFill>
                  <a:srgbClr val="002060"/>
                </a:solidFill>
                <a:effectLst/>
              </a:rPr>
              <a:t>Thai food. Thai food is very spicy, but most Vietnamese food is not very spicy.</a:t>
            </a:r>
            <a:br>
              <a:rPr lang="en-US" sz="3200" b="0" i="0" dirty="0">
                <a:solidFill>
                  <a:srgbClr val="002060"/>
                </a:solidFill>
                <a:effectLst/>
              </a:rPr>
            </a:br>
            <a:r>
              <a:rPr lang="en-US" sz="3200" b="0" i="0" dirty="0">
                <a:solidFill>
                  <a:srgbClr val="002060"/>
                </a:solidFill>
                <a:effectLst/>
              </a:rPr>
              <a:t>4</a:t>
            </a:r>
            <a:r>
              <a:rPr lang="en-US" sz="3200" dirty="0">
                <a:solidFill>
                  <a:srgbClr val="002060"/>
                </a:solidFill>
              </a:rPr>
              <a:t>. ______________ </a:t>
            </a:r>
            <a:r>
              <a:rPr lang="en-US" sz="3200" b="0" i="0" dirty="0">
                <a:solidFill>
                  <a:srgbClr val="002060"/>
                </a:solidFill>
                <a:effectLst/>
              </a:rPr>
              <a:t>Vietnamese people, Thai people like to travel back to their hometown for the New Year.</a:t>
            </a:r>
            <a:br>
              <a:rPr lang="en-US" sz="3200" b="0" i="0" dirty="0">
                <a:solidFill>
                  <a:srgbClr val="002060"/>
                </a:solidFill>
                <a:effectLst/>
              </a:rPr>
            </a:br>
            <a:r>
              <a:rPr lang="en-US" sz="3200" b="0" i="0" dirty="0">
                <a:solidFill>
                  <a:srgbClr val="002060"/>
                </a:solidFill>
                <a:effectLst/>
              </a:rPr>
              <a:t>5. Christmas in Italy </a:t>
            </a:r>
            <a:r>
              <a:rPr lang="en-US" sz="3200" dirty="0">
                <a:solidFill>
                  <a:srgbClr val="002060"/>
                </a:solidFill>
              </a:rPr>
              <a:t>is ______________ </a:t>
            </a:r>
            <a:r>
              <a:rPr lang="en-US" sz="3200" b="0" i="0" dirty="0">
                <a:solidFill>
                  <a:srgbClr val="002060"/>
                </a:solidFill>
                <a:effectLst/>
              </a:rPr>
              <a:t>Thailand. In Italy, Christmas is a national holiday, but in Thailand it isn't.</a:t>
            </a:r>
            <a:r>
              <a:rPr lang="en-US" sz="3200" dirty="0">
                <a:solidFill>
                  <a:srgbClr val="002060"/>
                </a:solidFill>
              </a:rPr>
              <a:t> </a:t>
            </a:r>
            <a:br>
              <a:rPr lang="en-US" sz="3200" dirty="0">
                <a:solidFill>
                  <a:srgbClr val="002060"/>
                </a:solidFill>
              </a:rPr>
            </a:br>
            <a:endParaRPr lang="en-US" sz="3200" b="1" dirty="0">
              <a:solidFill>
                <a:srgbClr val="002060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673EAD8-5466-4FA8-930E-F15A5BCD7BAA}"/>
              </a:ext>
            </a:extLst>
          </p:cNvPr>
          <p:cNvSpPr/>
          <p:nvPr/>
        </p:nvSpPr>
        <p:spPr>
          <a:xfrm>
            <a:off x="3232034" y="1282054"/>
            <a:ext cx="3050780" cy="584775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n-US" sz="3200" i="1" dirty="0">
                <a:solidFill>
                  <a:srgbClr val="FF0000"/>
                </a:solidFill>
              </a:rPr>
              <a:t>different from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2210196-6946-4B77-B3CE-DD9403717E83}"/>
              </a:ext>
            </a:extLst>
          </p:cNvPr>
          <p:cNvSpPr/>
          <p:nvPr/>
        </p:nvSpPr>
        <p:spPr>
          <a:xfrm>
            <a:off x="1202841" y="2737076"/>
            <a:ext cx="1793219" cy="584775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n-US" sz="3200" i="1" dirty="0">
                <a:solidFill>
                  <a:srgbClr val="FF0000"/>
                </a:solidFill>
              </a:rPr>
              <a:t>like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5787C14-B951-44DF-8704-0992A4BBD6B8}"/>
              </a:ext>
            </a:extLst>
          </p:cNvPr>
          <p:cNvSpPr/>
          <p:nvPr/>
        </p:nvSpPr>
        <p:spPr>
          <a:xfrm>
            <a:off x="3866578" y="3227012"/>
            <a:ext cx="2740702" cy="584775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n-US" sz="3200" i="1" dirty="0">
                <a:solidFill>
                  <a:srgbClr val="FF0000"/>
                </a:solidFill>
              </a:rPr>
              <a:t>different from 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2DAF9360-FA8E-4936-B7E5-A5A13D085FAC}"/>
              </a:ext>
            </a:extLst>
          </p:cNvPr>
          <p:cNvSpPr/>
          <p:nvPr/>
        </p:nvSpPr>
        <p:spPr>
          <a:xfrm>
            <a:off x="855920" y="4242202"/>
            <a:ext cx="1793219" cy="584775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n-US" sz="3200" i="1" dirty="0">
                <a:solidFill>
                  <a:srgbClr val="FF0000"/>
                </a:solidFill>
              </a:rPr>
              <a:t>Like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9BC204E-3F4F-4CE6-90D7-8D57A09FFC0B}"/>
              </a:ext>
            </a:extLst>
          </p:cNvPr>
          <p:cNvSpPr txBox="1"/>
          <p:nvPr/>
        </p:nvSpPr>
        <p:spPr>
          <a:xfrm>
            <a:off x="10106731" y="368533"/>
            <a:ext cx="2052734" cy="830997"/>
          </a:xfrm>
          <a:prstGeom prst="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</a:rPr>
              <a:t>Extra Practice</a:t>
            </a:r>
          </a:p>
          <a:p>
            <a:r>
              <a:rPr lang="en-US" sz="2400" dirty="0">
                <a:solidFill>
                  <a:schemeClr val="bg1"/>
                </a:solidFill>
              </a:rPr>
              <a:t>WB, page 47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814394A7-A771-4202-A5FD-89D189272C6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841" r="33066" b="78038"/>
          <a:stretch/>
        </p:blipFill>
        <p:spPr>
          <a:xfrm>
            <a:off x="114556" y="394544"/>
            <a:ext cx="9639816" cy="719984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C46E2813-5E23-4A6F-B6A1-4F5CFC4137D0}"/>
              </a:ext>
            </a:extLst>
          </p:cNvPr>
          <p:cNvSpPr/>
          <p:nvPr/>
        </p:nvSpPr>
        <p:spPr>
          <a:xfrm>
            <a:off x="3903406" y="5210680"/>
            <a:ext cx="2841523" cy="584775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n-US" sz="3200" i="1" dirty="0">
                <a:solidFill>
                  <a:srgbClr val="FF0000"/>
                </a:solidFill>
              </a:rPr>
              <a:t>different from</a:t>
            </a:r>
          </a:p>
        </p:txBody>
      </p:sp>
    </p:spTree>
    <p:extLst>
      <p:ext uri="{BB962C8B-B14F-4D97-AF65-F5344CB8AC3E}">
        <p14:creationId xmlns:p14="http://schemas.microsoft.com/office/powerpoint/2010/main" val="2885143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>
            <a:extLst>
              <a:ext uri="{FF2B5EF4-FFF2-40B4-BE49-F238E27FC236}">
                <a16:creationId xmlns:a16="http://schemas.microsoft.com/office/drawing/2014/main" id="{BD17D4DD-06A7-4CFB-BE84-1339F154360A}"/>
              </a:ext>
            </a:extLst>
          </p:cNvPr>
          <p:cNvSpPr txBox="1"/>
          <p:nvPr/>
        </p:nvSpPr>
        <p:spPr>
          <a:xfrm>
            <a:off x="117988" y="1327355"/>
            <a:ext cx="12024852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0" i="0" dirty="0">
                <a:solidFill>
                  <a:srgbClr val="002060"/>
                </a:solidFill>
                <a:effectLst/>
              </a:rPr>
              <a:t>1. people./Vietnamese/eat/people/lot/Korean/of/noodles/like/a</a:t>
            </a:r>
            <a:br>
              <a:rPr lang="en-US" sz="3200" b="0" i="0" dirty="0">
                <a:solidFill>
                  <a:srgbClr val="002060"/>
                </a:solidFill>
                <a:effectLst/>
              </a:rPr>
            </a:br>
            <a:r>
              <a:rPr lang="en-US" sz="3200" b="0" i="0" dirty="0">
                <a:solidFill>
                  <a:srgbClr val="002060"/>
                </a:solidFill>
                <a:effectLst/>
              </a:rPr>
              <a:t>__________________________________________________________</a:t>
            </a:r>
            <a:br>
              <a:rPr lang="en-US" sz="3200" b="0" i="0" dirty="0">
                <a:solidFill>
                  <a:srgbClr val="002060"/>
                </a:solidFill>
                <a:effectLst/>
              </a:rPr>
            </a:br>
            <a:r>
              <a:rPr lang="en-US" sz="3200" b="0" i="0" dirty="0">
                <a:solidFill>
                  <a:srgbClr val="002060"/>
                </a:solidFill>
                <a:effectLst/>
              </a:rPr>
              <a:t>2. from/different/Korean/American/food/food./is</a:t>
            </a:r>
            <a:br>
              <a:rPr lang="en-US" sz="3200" b="0" i="0" dirty="0">
                <a:solidFill>
                  <a:srgbClr val="002060"/>
                </a:solidFill>
                <a:effectLst/>
              </a:rPr>
            </a:br>
            <a:r>
              <a:rPr lang="en-US" sz="3200" b="0" i="0" dirty="0">
                <a:solidFill>
                  <a:srgbClr val="002060"/>
                </a:solidFill>
                <a:effectLst/>
              </a:rPr>
              <a:t>__________________________________________________________</a:t>
            </a:r>
            <a:br>
              <a:rPr lang="en-US" sz="3200" b="0" i="0" dirty="0">
                <a:solidFill>
                  <a:srgbClr val="002060"/>
                </a:solidFill>
                <a:effectLst/>
              </a:rPr>
            </a:br>
            <a:r>
              <a:rPr lang="en-US" sz="3200" b="0" i="0" dirty="0">
                <a:solidFill>
                  <a:srgbClr val="002060"/>
                </a:solidFill>
                <a:effectLst/>
              </a:rPr>
              <a:t>3. Vietnamese/five/in/holiday/New/Year/lasts/like/days/Thailand./The</a:t>
            </a:r>
            <a:br>
              <a:rPr lang="en-US" sz="3200" b="0" i="0" dirty="0">
                <a:solidFill>
                  <a:srgbClr val="002060"/>
                </a:solidFill>
                <a:effectLst/>
              </a:rPr>
            </a:br>
            <a:r>
              <a:rPr lang="en-US" sz="3200" b="0" i="0" dirty="0">
                <a:solidFill>
                  <a:srgbClr val="002060"/>
                </a:solidFill>
                <a:effectLst/>
              </a:rPr>
              <a:t>__________________________________________________________ 4. from/cake/in/South Korea./rice/Traditional/rice/cake/different/ Vietnamese/is</a:t>
            </a:r>
            <a:r>
              <a:rPr lang="en-US" sz="3200" dirty="0">
                <a:solidFill>
                  <a:srgbClr val="002060"/>
                </a:solidFill>
              </a:rPr>
              <a:t> </a:t>
            </a:r>
          </a:p>
          <a:p>
            <a:r>
              <a:rPr lang="en-US" sz="3200" b="0" i="0" dirty="0">
                <a:solidFill>
                  <a:srgbClr val="002060"/>
                </a:solidFill>
                <a:effectLst/>
              </a:rPr>
              <a:t>__________________________________________________________</a:t>
            </a:r>
            <a:endParaRPr lang="en-US" sz="3200" b="1" dirty="0">
              <a:solidFill>
                <a:srgbClr val="002060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673EAD8-5466-4FA8-930E-F15A5BCD7BAA}"/>
              </a:ext>
            </a:extLst>
          </p:cNvPr>
          <p:cNvSpPr/>
          <p:nvPr/>
        </p:nvSpPr>
        <p:spPr>
          <a:xfrm>
            <a:off x="471949" y="1793332"/>
            <a:ext cx="11307097" cy="584775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r>
              <a:rPr lang="en-US" sz="3200" i="1" dirty="0">
                <a:solidFill>
                  <a:srgbClr val="FF0000"/>
                </a:solidFill>
              </a:rPr>
              <a:t>Vietnamese people eat a lot of noodles like Korean people. 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2210196-6946-4B77-B3CE-DD9403717E83}"/>
              </a:ext>
            </a:extLst>
          </p:cNvPr>
          <p:cNvSpPr/>
          <p:nvPr/>
        </p:nvSpPr>
        <p:spPr>
          <a:xfrm>
            <a:off x="540773" y="2737076"/>
            <a:ext cx="9045677" cy="584775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r>
              <a:rPr lang="en-US" sz="3200" i="1" dirty="0">
                <a:solidFill>
                  <a:srgbClr val="FF0000"/>
                </a:solidFill>
              </a:rPr>
              <a:t>Korean food is different from American food.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5787C14-B951-44DF-8704-0992A4BBD6B8}"/>
              </a:ext>
            </a:extLst>
          </p:cNvPr>
          <p:cNvSpPr/>
          <p:nvPr/>
        </p:nvSpPr>
        <p:spPr>
          <a:xfrm>
            <a:off x="513769" y="3739715"/>
            <a:ext cx="11678231" cy="584775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r>
              <a:rPr lang="en-US" sz="3200" i="1" dirty="0">
                <a:solidFill>
                  <a:srgbClr val="FF0000"/>
                </a:solidFill>
              </a:rPr>
              <a:t>The Vietnamese New Year holiday lasts five days like in Thailand.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9BC204E-3F4F-4CE6-90D7-8D57A09FFC0B}"/>
              </a:ext>
            </a:extLst>
          </p:cNvPr>
          <p:cNvSpPr txBox="1"/>
          <p:nvPr/>
        </p:nvSpPr>
        <p:spPr>
          <a:xfrm>
            <a:off x="10106731" y="368533"/>
            <a:ext cx="2052734" cy="830997"/>
          </a:xfrm>
          <a:prstGeom prst="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</a:rPr>
              <a:t>Extra Practice</a:t>
            </a:r>
          </a:p>
          <a:p>
            <a:r>
              <a:rPr lang="en-US" sz="2400" dirty="0">
                <a:solidFill>
                  <a:schemeClr val="bg1"/>
                </a:solidFill>
              </a:rPr>
              <a:t>WB, page 47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C46E2813-5E23-4A6F-B6A1-4F5CFC4137D0}"/>
              </a:ext>
            </a:extLst>
          </p:cNvPr>
          <p:cNvSpPr/>
          <p:nvPr/>
        </p:nvSpPr>
        <p:spPr>
          <a:xfrm>
            <a:off x="29496" y="5210680"/>
            <a:ext cx="11621729" cy="1077218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pPr algn="r"/>
            <a:r>
              <a:rPr lang="en-US" sz="3200" i="1" dirty="0">
                <a:solidFill>
                  <a:srgbClr val="FF0000"/>
                </a:solidFill>
              </a:rPr>
              <a:t>Traditional Vietnamese rice cake is different from rice cake in South Korea.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E85981D-F130-4A31-9106-5BFC563F7AB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2929" y="369535"/>
            <a:ext cx="4704542" cy="593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6483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  <p:bldP spid="8" grpId="0" animBg="1"/>
      <p:bldP spid="13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05052"/>
            <a:ext cx="9229273" cy="6152307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6649C3A-3028-1045-9050-8B4D037870AD}"/>
              </a:ext>
            </a:extLst>
          </p:cNvPr>
          <p:cNvSpPr/>
          <p:nvPr/>
        </p:nvSpPr>
        <p:spPr>
          <a:xfrm>
            <a:off x="6989335" y="880873"/>
            <a:ext cx="5155039" cy="75001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5400" b="1" dirty="0">
                <a:solidFill>
                  <a:schemeClr val="accent6">
                    <a:lumMod val="75000"/>
                  </a:schemeClr>
                </a:solidFill>
              </a:rPr>
              <a:t>CONSOLIDATION</a:t>
            </a:r>
          </a:p>
        </p:txBody>
      </p:sp>
    </p:spTree>
    <p:extLst>
      <p:ext uri="{BB962C8B-B14F-4D97-AF65-F5344CB8AC3E}">
        <p14:creationId xmlns:p14="http://schemas.microsoft.com/office/powerpoint/2010/main" val="580036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F6649C3A-3028-1045-9050-8B4D037870AD}"/>
              </a:ext>
            </a:extLst>
          </p:cNvPr>
          <p:cNvSpPr/>
          <p:nvPr/>
        </p:nvSpPr>
        <p:spPr>
          <a:xfrm>
            <a:off x="4638019" y="591624"/>
            <a:ext cx="5155039" cy="75001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5400" b="1" dirty="0">
                <a:solidFill>
                  <a:schemeClr val="accent6">
                    <a:lumMod val="75000"/>
                  </a:schemeClr>
                </a:solidFill>
              </a:rPr>
              <a:t>LET’S PLAY!</a:t>
            </a:r>
          </a:p>
        </p:txBody>
      </p:sp>
      <p:sp>
        <p:nvSpPr>
          <p:cNvPr id="4" name="TextBox 3">
            <a:hlinkClick r:id="rId2"/>
          </p:cNvPr>
          <p:cNvSpPr txBox="1"/>
          <p:nvPr/>
        </p:nvSpPr>
        <p:spPr>
          <a:xfrm>
            <a:off x="261257" y="2864498"/>
            <a:ext cx="1735494" cy="646331"/>
          </a:xfrm>
          <a:prstGeom prst="rect">
            <a:avLst/>
          </a:prstGeom>
          <a:solidFill>
            <a:schemeClr val="bg1"/>
          </a:solidFill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i="1" dirty="0"/>
              <a:t>Click here to play the games!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91070" y="1987316"/>
            <a:ext cx="8431402" cy="37581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991698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7F9C9763-E92F-4BC7-9A8E-EAAF785F3E5D}"/>
              </a:ext>
            </a:extLst>
          </p:cNvPr>
          <p:cNvSpPr txBox="1"/>
          <p:nvPr/>
        </p:nvSpPr>
        <p:spPr>
          <a:xfrm>
            <a:off x="1287569" y="1625067"/>
            <a:ext cx="9823455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i="0" dirty="0">
                <a:solidFill>
                  <a:srgbClr val="FF0000"/>
                </a:solidFill>
                <a:effectLst/>
              </a:rPr>
              <a:t>NEW YEAR TRADITIONS</a:t>
            </a:r>
            <a:endParaRPr lang="en-US" sz="3200" b="1" i="0" dirty="0">
              <a:solidFill>
                <a:srgbClr val="FF0000"/>
              </a:solidFill>
              <a:effectLst/>
            </a:endParaRPr>
          </a:p>
          <a:p>
            <a:r>
              <a:rPr lang="en-US" sz="3200" b="1" i="0" dirty="0">
                <a:solidFill>
                  <a:srgbClr val="002060"/>
                </a:solidFill>
                <a:effectLst/>
              </a:rPr>
              <a:t>Work in pairs.</a:t>
            </a:r>
          </a:p>
          <a:p>
            <a:r>
              <a:rPr lang="en-US" sz="3200" b="1" dirty="0">
                <a:solidFill>
                  <a:srgbClr val="002060"/>
                </a:solidFill>
              </a:rPr>
              <a:t>Talk about what Vietnamese people usually do on the Lunar New Year.</a:t>
            </a:r>
          </a:p>
        </p:txBody>
      </p:sp>
    </p:spTree>
    <p:extLst>
      <p:ext uri="{BB962C8B-B14F-4D97-AF65-F5344CB8AC3E}">
        <p14:creationId xmlns:p14="http://schemas.microsoft.com/office/powerpoint/2010/main" val="3266177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058400" cy="68580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F6649C3A-3028-1045-9050-8B4D037870AD}"/>
              </a:ext>
            </a:extLst>
          </p:cNvPr>
          <p:cNvSpPr/>
          <p:nvPr/>
        </p:nvSpPr>
        <p:spPr>
          <a:xfrm>
            <a:off x="6989335" y="880873"/>
            <a:ext cx="5155039" cy="75001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5400" b="1" dirty="0">
                <a:solidFill>
                  <a:schemeClr val="accent6">
                    <a:lumMod val="75000"/>
                  </a:schemeClr>
                </a:solidFill>
              </a:rPr>
              <a:t>WRAP-UP</a:t>
            </a:r>
          </a:p>
        </p:txBody>
      </p:sp>
    </p:spTree>
    <p:extLst>
      <p:ext uri="{BB962C8B-B14F-4D97-AF65-F5344CB8AC3E}">
        <p14:creationId xmlns:p14="http://schemas.microsoft.com/office/powerpoint/2010/main" val="14311805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17" r="20451"/>
          <a:stretch/>
        </p:blipFill>
        <p:spPr>
          <a:xfrm>
            <a:off x="1" y="411086"/>
            <a:ext cx="5882639" cy="605481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195531" y="588368"/>
            <a:ext cx="5980924" cy="52014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rgbClr val="FF0000"/>
                </a:solidFill>
                <a:ea typeface="Times New Roman" panose="02020603050405020304" pitchFamily="18" charset="0"/>
              </a:rPr>
              <a:t>By the end of this lesson, students will be able to…</a:t>
            </a:r>
          </a:p>
          <a:p>
            <a:endParaRPr lang="en-US" sz="3600" dirty="0">
              <a:solidFill>
                <a:srgbClr val="FF0000"/>
              </a:solidFill>
              <a:ea typeface="Times New Roman" panose="02020603050405020304" pitchFamily="18" charset="0"/>
            </a:endParaRPr>
          </a:p>
          <a:p>
            <a:pPr marL="571500" indent="-571500">
              <a:buFontTx/>
              <a:buChar char="-"/>
            </a:pPr>
            <a:r>
              <a:rPr lang="en-US" sz="3200" i="1" dirty="0">
                <a:solidFill>
                  <a:srgbClr val="0070C0"/>
                </a:solidFill>
              </a:rPr>
              <a:t>use </a:t>
            </a:r>
            <a:r>
              <a:rPr lang="en-US" sz="3200" b="1" i="1" dirty="0">
                <a:solidFill>
                  <a:srgbClr val="0070C0"/>
                </a:solidFill>
                <a:highlight>
                  <a:srgbClr val="FFFF00"/>
                </a:highlight>
              </a:rPr>
              <a:t>be + different from</a:t>
            </a:r>
            <a:r>
              <a:rPr lang="en-US" sz="3200" i="1" dirty="0">
                <a:solidFill>
                  <a:srgbClr val="0070C0"/>
                </a:solidFill>
              </a:rPr>
              <a:t> to say that one thing is </a:t>
            </a:r>
            <a:r>
              <a:rPr lang="en-US" sz="3200" b="1" i="1" dirty="0">
                <a:solidFill>
                  <a:srgbClr val="0070C0"/>
                </a:solidFill>
                <a:highlight>
                  <a:srgbClr val="FFFF00"/>
                </a:highlight>
              </a:rPr>
              <a:t>not the same</a:t>
            </a:r>
            <a:r>
              <a:rPr lang="en-US" sz="3200" i="1" dirty="0">
                <a:solidFill>
                  <a:srgbClr val="0070C0"/>
                </a:solidFill>
              </a:rPr>
              <a:t> as another or other items. </a:t>
            </a:r>
          </a:p>
          <a:p>
            <a:pPr marL="571500" indent="-571500">
              <a:buFontTx/>
              <a:buChar char="-"/>
            </a:pPr>
            <a:r>
              <a:rPr lang="en-US" sz="3200" i="1" dirty="0">
                <a:solidFill>
                  <a:srgbClr val="0070C0"/>
                </a:solidFill>
              </a:rPr>
              <a:t>use </a:t>
            </a:r>
            <a:r>
              <a:rPr lang="en-US" sz="3200" b="1" i="1" dirty="0">
                <a:solidFill>
                  <a:srgbClr val="0070C0"/>
                </a:solidFill>
                <a:highlight>
                  <a:srgbClr val="FFFF00"/>
                </a:highlight>
              </a:rPr>
              <a:t>like + noun</a:t>
            </a:r>
            <a:r>
              <a:rPr lang="en-US" sz="3200" i="1" dirty="0">
                <a:solidFill>
                  <a:srgbClr val="0070C0"/>
                </a:solidFill>
              </a:rPr>
              <a:t> to say that two things are similar. </a:t>
            </a:r>
          </a:p>
          <a:p>
            <a:pPr marL="571500" indent="-571500">
              <a:buFontTx/>
              <a:buChar char="-"/>
            </a:pPr>
            <a:r>
              <a:rPr lang="en-US" sz="3200" i="1" dirty="0">
                <a:solidFill>
                  <a:srgbClr val="0070C0"/>
                </a:solidFill>
              </a:rPr>
              <a:t>talk about </a:t>
            </a:r>
            <a:r>
              <a:rPr lang="en-US" sz="3200" b="1" i="1" dirty="0">
                <a:solidFill>
                  <a:srgbClr val="0070C0"/>
                </a:solidFill>
                <a:highlight>
                  <a:srgbClr val="FFFF00"/>
                </a:highlight>
              </a:rPr>
              <a:t>Christmas traditions</a:t>
            </a:r>
            <a:r>
              <a:rPr lang="en-US" sz="3200" i="1" dirty="0">
                <a:solidFill>
                  <a:srgbClr val="0070C0"/>
                </a:solidFill>
              </a:rPr>
              <a:t> in some countries.</a:t>
            </a:r>
          </a:p>
        </p:txBody>
      </p:sp>
    </p:spTree>
    <p:extLst>
      <p:ext uri="{BB962C8B-B14F-4D97-AF65-F5344CB8AC3E}">
        <p14:creationId xmlns:p14="http://schemas.microsoft.com/office/powerpoint/2010/main" val="1190886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33052" y="693071"/>
            <a:ext cx="4276107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5400" b="1" dirty="0">
                <a:solidFill>
                  <a:srgbClr val="FF0000"/>
                </a:solidFill>
              </a:rPr>
              <a:t>Today’s lesson</a:t>
            </a:r>
          </a:p>
        </p:txBody>
      </p:sp>
      <p:sp>
        <p:nvSpPr>
          <p:cNvPr id="5" name="Rectangle 4"/>
          <p:cNvSpPr/>
          <p:nvPr/>
        </p:nvSpPr>
        <p:spPr>
          <a:xfrm>
            <a:off x="702644" y="1958782"/>
            <a:ext cx="11173923" cy="341632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r>
              <a:rPr lang="en-US" sz="3600" i="1" dirty="0">
                <a:solidFill>
                  <a:srgbClr val="FF0000"/>
                </a:solidFill>
              </a:rPr>
              <a:t>Grammar:</a:t>
            </a:r>
          </a:p>
          <a:p>
            <a:pPr marL="571500" indent="-571500">
              <a:buFontTx/>
              <a:buChar char="-"/>
            </a:pPr>
            <a:r>
              <a:rPr lang="en-US" sz="3600" i="1" dirty="0">
                <a:solidFill>
                  <a:srgbClr val="0070C0"/>
                </a:solidFill>
              </a:rPr>
              <a:t>Using </a:t>
            </a:r>
            <a:r>
              <a:rPr lang="en-US" sz="3600" b="1" i="1" dirty="0">
                <a:solidFill>
                  <a:srgbClr val="0070C0"/>
                </a:solidFill>
                <a:highlight>
                  <a:srgbClr val="FFFF00"/>
                </a:highlight>
              </a:rPr>
              <a:t>be + different from</a:t>
            </a:r>
            <a:r>
              <a:rPr lang="en-US" sz="3600" i="1" dirty="0">
                <a:solidFill>
                  <a:srgbClr val="0070C0"/>
                </a:solidFill>
              </a:rPr>
              <a:t> to say that one thing is </a:t>
            </a:r>
            <a:r>
              <a:rPr lang="en-US" sz="3600" b="1" i="1" dirty="0">
                <a:solidFill>
                  <a:srgbClr val="0070C0"/>
                </a:solidFill>
                <a:highlight>
                  <a:srgbClr val="FFFF00"/>
                </a:highlight>
              </a:rPr>
              <a:t>not the same</a:t>
            </a:r>
            <a:r>
              <a:rPr lang="en-US" sz="3600" i="1" dirty="0">
                <a:solidFill>
                  <a:srgbClr val="0070C0"/>
                </a:solidFill>
              </a:rPr>
              <a:t> as another or other items. </a:t>
            </a:r>
          </a:p>
          <a:p>
            <a:pPr marL="571500" indent="-571500">
              <a:buFontTx/>
              <a:buChar char="-"/>
            </a:pPr>
            <a:r>
              <a:rPr lang="en-US" sz="3600" i="1" dirty="0">
                <a:solidFill>
                  <a:srgbClr val="0070C0"/>
                </a:solidFill>
              </a:rPr>
              <a:t>Using </a:t>
            </a:r>
            <a:r>
              <a:rPr lang="en-US" sz="3600" i="1" dirty="0">
                <a:solidFill>
                  <a:srgbClr val="0070C0"/>
                </a:solidFill>
                <a:highlight>
                  <a:srgbClr val="FFFF00"/>
                </a:highlight>
              </a:rPr>
              <a:t> </a:t>
            </a:r>
            <a:r>
              <a:rPr lang="en-US" sz="3600" b="1" i="1" dirty="0">
                <a:solidFill>
                  <a:srgbClr val="0070C0"/>
                </a:solidFill>
                <a:highlight>
                  <a:srgbClr val="FFFF00"/>
                </a:highlight>
              </a:rPr>
              <a:t>like + noun</a:t>
            </a:r>
            <a:r>
              <a:rPr lang="en-US" sz="3600" i="1" dirty="0">
                <a:solidFill>
                  <a:srgbClr val="0070C0"/>
                </a:solidFill>
                <a:highlight>
                  <a:srgbClr val="FFFF00"/>
                </a:highlight>
              </a:rPr>
              <a:t> </a:t>
            </a:r>
            <a:r>
              <a:rPr lang="en-US" sz="3600" i="1" dirty="0">
                <a:solidFill>
                  <a:srgbClr val="0070C0"/>
                </a:solidFill>
              </a:rPr>
              <a:t>to say that two things are</a:t>
            </a:r>
            <a:r>
              <a:rPr lang="en-US" sz="3600" i="1" dirty="0">
                <a:solidFill>
                  <a:srgbClr val="0070C0"/>
                </a:solidFill>
                <a:highlight>
                  <a:srgbClr val="FFFF00"/>
                </a:highlight>
              </a:rPr>
              <a:t> </a:t>
            </a:r>
            <a:r>
              <a:rPr lang="en-US" sz="3600" b="1" i="1" dirty="0">
                <a:solidFill>
                  <a:srgbClr val="0070C0"/>
                </a:solidFill>
                <a:highlight>
                  <a:srgbClr val="FFFF00"/>
                </a:highlight>
              </a:rPr>
              <a:t>similar</a:t>
            </a:r>
            <a:r>
              <a:rPr lang="en-US" sz="3600" i="1" dirty="0">
                <a:solidFill>
                  <a:srgbClr val="0070C0"/>
                </a:solidFill>
                <a:highlight>
                  <a:srgbClr val="FFFF00"/>
                </a:highlight>
              </a:rPr>
              <a:t>. </a:t>
            </a:r>
          </a:p>
          <a:p>
            <a:r>
              <a:rPr lang="en-US" sz="3600" i="1" dirty="0">
                <a:solidFill>
                  <a:srgbClr val="FF0000"/>
                </a:solidFill>
              </a:rPr>
              <a:t>Speaking:</a:t>
            </a:r>
          </a:p>
          <a:p>
            <a:r>
              <a:rPr lang="en-US" sz="3600" i="1" dirty="0">
                <a:solidFill>
                  <a:srgbClr val="0070C0"/>
                </a:solidFill>
              </a:rPr>
              <a:t>-    Talking about Christmas traditions in some countries.</a:t>
            </a:r>
          </a:p>
        </p:txBody>
      </p:sp>
    </p:spTree>
    <p:extLst>
      <p:ext uri="{BB962C8B-B14F-4D97-AF65-F5344CB8AC3E}">
        <p14:creationId xmlns:p14="http://schemas.microsoft.com/office/powerpoint/2010/main" val="2829687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33052" y="693071"/>
            <a:ext cx="3362267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5400" b="1" dirty="0">
                <a:solidFill>
                  <a:srgbClr val="FF0000"/>
                </a:solidFill>
              </a:rPr>
              <a:t>Homework</a:t>
            </a:r>
          </a:p>
        </p:txBody>
      </p:sp>
      <p:sp>
        <p:nvSpPr>
          <p:cNvPr id="5" name="Rectangle 4"/>
          <p:cNvSpPr/>
          <p:nvPr/>
        </p:nvSpPr>
        <p:spPr>
          <a:xfrm>
            <a:off x="814721" y="1806362"/>
            <a:ext cx="10725150" cy="397031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marL="571500" indent="-571500">
              <a:buFontTx/>
              <a:buChar char="-"/>
            </a:pPr>
            <a:r>
              <a:rPr lang="en-US" sz="3600" i="1" dirty="0">
                <a:solidFill>
                  <a:srgbClr val="0070C0"/>
                </a:solidFill>
              </a:rPr>
              <a:t>Review the Grammar points in today’s lesson. </a:t>
            </a:r>
          </a:p>
          <a:p>
            <a:pPr marL="571500" indent="-571500">
              <a:buFontTx/>
              <a:buChar char="-"/>
            </a:pPr>
            <a:r>
              <a:rPr lang="en-US" sz="3600" i="1" dirty="0">
                <a:solidFill>
                  <a:srgbClr val="0070C0"/>
                </a:solidFill>
              </a:rPr>
              <a:t>Finish the Writing Exercise in the WB, page 47.</a:t>
            </a:r>
          </a:p>
          <a:p>
            <a:pPr marL="571500" indent="-571500">
              <a:buFontTx/>
              <a:buChar char="-"/>
            </a:pPr>
            <a:r>
              <a:rPr lang="en-US" sz="3600" i="1" dirty="0">
                <a:solidFill>
                  <a:srgbClr val="0070C0"/>
                </a:solidFill>
              </a:rPr>
              <a:t>Complete the grammar notes in </a:t>
            </a:r>
            <a:r>
              <a:rPr lang="en-US" sz="3600" b="1" i="1" dirty="0" err="1">
                <a:solidFill>
                  <a:srgbClr val="0070C0"/>
                </a:solidFill>
              </a:rPr>
              <a:t>Tiếng</a:t>
            </a:r>
            <a:r>
              <a:rPr lang="en-US" sz="3600" b="1" i="1" dirty="0">
                <a:solidFill>
                  <a:srgbClr val="0070C0"/>
                </a:solidFill>
              </a:rPr>
              <a:t> Anh 7 </a:t>
            </a:r>
            <a:r>
              <a:rPr lang="en-US" sz="3600" b="1" i="1" dirty="0" err="1">
                <a:solidFill>
                  <a:srgbClr val="0070C0"/>
                </a:solidFill>
              </a:rPr>
              <a:t>i</a:t>
            </a:r>
            <a:r>
              <a:rPr lang="en-US" sz="3600" b="1" i="1" dirty="0">
                <a:solidFill>
                  <a:srgbClr val="0070C0"/>
                </a:solidFill>
              </a:rPr>
              <a:t>-Learn Smart World Notebook</a:t>
            </a:r>
            <a:r>
              <a:rPr lang="en-US" sz="3600" i="1" dirty="0">
                <a:solidFill>
                  <a:srgbClr val="0070C0"/>
                </a:solidFill>
              </a:rPr>
              <a:t> on page 51.</a:t>
            </a:r>
          </a:p>
          <a:p>
            <a:pPr marL="571500" indent="-571500">
              <a:buFontTx/>
              <a:buChar char="-"/>
            </a:pPr>
            <a:r>
              <a:rPr lang="en-US" sz="3600" i="1" dirty="0">
                <a:solidFill>
                  <a:srgbClr val="0070C0"/>
                </a:solidFill>
              </a:rPr>
              <a:t>Prepare the next lesson (page 65 SB).</a:t>
            </a:r>
          </a:p>
          <a:p>
            <a:pPr marL="571500" indent="-571500">
              <a:buFontTx/>
              <a:buChar char="-"/>
            </a:pPr>
            <a:r>
              <a:rPr lang="en-US" sz="3600" i="1" dirty="0">
                <a:solidFill>
                  <a:srgbClr val="0070C0"/>
                </a:solidFill>
              </a:rPr>
              <a:t>Play the consolidation games in </a:t>
            </a:r>
            <a:r>
              <a:rPr lang="en-US" sz="3600" b="1" i="1" dirty="0" err="1">
                <a:solidFill>
                  <a:srgbClr val="0070C0"/>
                </a:solidFill>
              </a:rPr>
              <a:t>Tiếng</a:t>
            </a:r>
            <a:r>
              <a:rPr lang="en-US" sz="3600" b="1" i="1" dirty="0">
                <a:solidFill>
                  <a:srgbClr val="0070C0"/>
                </a:solidFill>
              </a:rPr>
              <a:t> Anh 7 </a:t>
            </a:r>
            <a:r>
              <a:rPr lang="en-US" sz="3600" b="1" i="1" dirty="0" err="1">
                <a:solidFill>
                  <a:srgbClr val="0070C0"/>
                </a:solidFill>
              </a:rPr>
              <a:t>i</a:t>
            </a:r>
            <a:r>
              <a:rPr lang="en-US" sz="3600" b="1" i="1" dirty="0">
                <a:solidFill>
                  <a:srgbClr val="0070C0"/>
                </a:solidFill>
              </a:rPr>
              <a:t>-Learn Smart World DHA App </a:t>
            </a:r>
            <a:r>
              <a:rPr lang="en-US" sz="3600" i="1" dirty="0">
                <a:solidFill>
                  <a:srgbClr val="0070C0"/>
                </a:solidFill>
              </a:rPr>
              <a:t>on</a:t>
            </a:r>
            <a:r>
              <a:rPr lang="en-US" sz="3600" b="1" i="1" dirty="0">
                <a:solidFill>
                  <a:srgbClr val="0070C0"/>
                </a:solidFill>
              </a:rPr>
              <a:t> </a:t>
            </a:r>
            <a:r>
              <a:rPr lang="en-US" sz="3600" b="1" i="1" dirty="0">
                <a:solidFill>
                  <a:srgbClr val="0070C0"/>
                </a:solidFill>
                <a:hlinkClick r:id="rId2"/>
              </a:rPr>
              <a:t>www.eduhome.com.vn</a:t>
            </a:r>
            <a:r>
              <a:rPr lang="en-US" sz="3600" b="1" i="1" dirty="0">
                <a:solidFill>
                  <a:srgbClr val="0070C0"/>
                </a:solidFill>
              </a:rPr>
              <a:t> </a:t>
            </a:r>
            <a:endParaRPr lang="en-US" sz="3600" i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9097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9">
            <a:extLst>
              <a:ext uri="{FF2B5EF4-FFF2-40B4-BE49-F238E27FC236}">
                <a16:creationId xmlns:a16="http://schemas.microsoft.com/office/drawing/2014/main" id="{C1AE92E2-D3C2-D442-B076-E384D7056C45}"/>
              </a:ext>
            </a:extLst>
          </p:cNvPr>
          <p:cNvSpPr txBox="1"/>
          <p:nvPr/>
        </p:nvSpPr>
        <p:spPr>
          <a:xfrm>
            <a:off x="11126761" y="-52937"/>
            <a:ext cx="997389" cy="36933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b="1" dirty="0">
                <a:solidFill>
                  <a:schemeClr val="bg1"/>
                </a:solidFill>
              </a:rPr>
              <a:t>Lesson 3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05" b="7188"/>
          <a:stretch/>
        </p:blipFill>
        <p:spPr>
          <a:xfrm>
            <a:off x="0" y="-52937"/>
            <a:ext cx="12382500" cy="70993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111500" y="5575300"/>
            <a:ext cx="6451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rgbClr val="0070C0"/>
                </a:solidFill>
              </a:rPr>
              <a:t>Stay positive and have a nice day!</a:t>
            </a:r>
            <a:endParaRPr lang="en-US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97762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" y="328576"/>
            <a:ext cx="9058275" cy="603885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BA386DE9-345A-400C-B2BB-B32B155C2C38}"/>
              </a:ext>
            </a:extLst>
          </p:cNvPr>
          <p:cNvSpPr/>
          <p:nvPr/>
        </p:nvSpPr>
        <p:spPr>
          <a:xfrm>
            <a:off x="8124825" y="552140"/>
            <a:ext cx="4026834" cy="75001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5400" b="1" dirty="0">
                <a:solidFill>
                  <a:schemeClr val="accent6">
                    <a:lumMod val="75000"/>
                  </a:schemeClr>
                </a:solidFill>
              </a:rPr>
              <a:t>WARM-UP</a:t>
            </a:r>
          </a:p>
        </p:txBody>
      </p:sp>
    </p:spTree>
    <p:extLst>
      <p:ext uri="{BB962C8B-B14F-4D97-AF65-F5344CB8AC3E}">
        <p14:creationId xmlns:p14="http://schemas.microsoft.com/office/powerpoint/2010/main" val="1693012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25EA220-66FE-4406-B6BC-AF468FCF39DC}"/>
              </a:ext>
            </a:extLst>
          </p:cNvPr>
          <p:cNvSpPr txBox="1"/>
          <p:nvPr/>
        </p:nvSpPr>
        <p:spPr>
          <a:xfrm>
            <a:off x="2528690" y="375338"/>
            <a:ext cx="598092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rgbClr val="0070C0"/>
                </a:solidFill>
                <a:ea typeface="Times New Roman" panose="02020603050405020304" pitchFamily="18" charset="0"/>
              </a:rPr>
              <a:t>When is Christmas?</a:t>
            </a:r>
            <a:endParaRPr lang="en-US" sz="4000" dirty="0">
              <a:solidFill>
                <a:srgbClr val="0070C0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85BD04E-69D1-4BA9-AB77-BF611B1BCD15}"/>
              </a:ext>
            </a:extLst>
          </p:cNvPr>
          <p:cNvSpPr txBox="1"/>
          <p:nvPr/>
        </p:nvSpPr>
        <p:spPr>
          <a:xfrm>
            <a:off x="3421627" y="5692879"/>
            <a:ext cx="50879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i="1" dirty="0">
                <a:solidFill>
                  <a:srgbClr val="FF0000"/>
                </a:solidFill>
              </a:rPr>
              <a:t>It’s on December 25</a:t>
            </a:r>
            <a:r>
              <a:rPr lang="en-US" sz="4000" i="1" baseline="30000" dirty="0">
                <a:solidFill>
                  <a:srgbClr val="FF0000"/>
                </a:solidFill>
              </a:rPr>
              <a:t>th</a:t>
            </a:r>
            <a:r>
              <a:rPr lang="en-US" sz="4000" i="1" dirty="0">
                <a:solidFill>
                  <a:srgbClr val="FF0000"/>
                </a:solidFill>
              </a:rPr>
              <a:t>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5575" y="1529749"/>
            <a:ext cx="10058400" cy="41498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74781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25EA220-66FE-4406-B6BC-AF468FCF39DC}"/>
              </a:ext>
            </a:extLst>
          </p:cNvPr>
          <p:cNvSpPr txBox="1"/>
          <p:nvPr/>
        </p:nvSpPr>
        <p:spPr>
          <a:xfrm>
            <a:off x="2528690" y="375338"/>
            <a:ext cx="598092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rgbClr val="0070C0"/>
                </a:solidFill>
                <a:ea typeface="Times New Roman" panose="02020603050405020304" pitchFamily="18" charset="0"/>
              </a:rPr>
              <a:t>When is Christmas Eve?</a:t>
            </a:r>
            <a:endParaRPr lang="en-US" sz="4000" dirty="0">
              <a:solidFill>
                <a:srgbClr val="0070C0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51E62E3-E442-4C4B-BD8E-E682B894ED87}"/>
              </a:ext>
            </a:extLst>
          </p:cNvPr>
          <p:cNvSpPr txBox="1"/>
          <p:nvPr/>
        </p:nvSpPr>
        <p:spPr>
          <a:xfrm>
            <a:off x="3421627" y="5702711"/>
            <a:ext cx="50879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i="1" dirty="0">
                <a:solidFill>
                  <a:srgbClr val="FF0000"/>
                </a:solidFill>
              </a:rPr>
              <a:t>It’s on December 24</a:t>
            </a:r>
            <a:r>
              <a:rPr lang="en-US" sz="4000" i="1" baseline="30000" dirty="0">
                <a:solidFill>
                  <a:srgbClr val="FF0000"/>
                </a:solidFill>
              </a:rPr>
              <a:t>th</a:t>
            </a:r>
            <a:r>
              <a:rPr lang="en-US" sz="4000" i="1" dirty="0">
                <a:solidFill>
                  <a:srgbClr val="FF0000"/>
                </a:solidFill>
              </a:rPr>
              <a:t>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2515" y="1548881"/>
            <a:ext cx="6083559" cy="40557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0656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1D1F8A87-1C7A-4AA5-A4FD-DF474ECADF87}"/>
              </a:ext>
            </a:extLst>
          </p:cNvPr>
          <p:cNvSpPr txBox="1"/>
          <p:nvPr/>
        </p:nvSpPr>
        <p:spPr>
          <a:xfrm>
            <a:off x="2035277" y="375338"/>
            <a:ext cx="799362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rgbClr val="0070C0"/>
                </a:solidFill>
                <a:ea typeface="Times New Roman" panose="02020603050405020304" pitchFamily="18" charset="0"/>
              </a:rPr>
              <a:t>What country is the picture about?</a:t>
            </a:r>
            <a:endParaRPr lang="en-US" sz="4000" dirty="0">
              <a:solidFill>
                <a:srgbClr val="0070C0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08E30E6-DA0B-4BDE-9CDB-46701066352E}"/>
              </a:ext>
            </a:extLst>
          </p:cNvPr>
          <p:cNvSpPr txBox="1"/>
          <p:nvPr/>
        </p:nvSpPr>
        <p:spPr>
          <a:xfrm>
            <a:off x="3421627" y="5742039"/>
            <a:ext cx="50879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i="1" dirty="0">
                <a:solidFill>
                  <a:srgbClr val="FF0000"/>
                </a:solidFill>
              </a:rPr>
              <a:t>Germany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0156" y="1627631"/>
            <a:ext cx="4071817" cy="4071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7224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4985FCF5-0BCC-43DA-8861-C8FE11BF5941}"/>
              </a:ext>
            </a:extLst>
          </p:cNvPr>
          <p:cNvSpPr txBox="1"/>
          <p:nvPr/>
        </p:nvSpPr>
        <p:spPr>
          <a:xfrm>
            <a:off x="-989204" y="375338"/>
            <a:ext cx="675300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rgbClr val="0070C0"/>
                </a:solidFill>
                <a:ea typeface="Times New Roman" panose="02020603050405020304" pitchFamily="18" charset="0"/>
              </a:rPr>
              <a:t>What country is it?</a:t>
            </a:r>
            <a:endParaRPr lang="en-US" sz="4000" dirty="0">
              <a:solidFill>
                <a:srgbClr val="0070C0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2124C3C-61C1-4009-81A9-7D1FCDB807C9}"/>
              </a:ext>
            </a:extLst>
          </p:cNvPr>
          <p:cNvSpPr txBox="1"/>
          <p:nvPr/>
        </p:nvSpPr>
        <p:spPr>
          <a:xfrm>
            <a:off x="8860963" y="2743192"/>
            <a:ext cx="320553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i="1" dirty="0">
                <a:solidFill>
                  <a:srgbClr val="FF0000"/>
                </a:solidFill>
              </a:rPr>
              <a:t>Australia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2141" y="1143824"/>
            <a:ext cx="4667730" cy="46145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128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6841</TotalTime>
  <Words>1473</Words>
  <Application>Microsoft Office PowerPoint</Application>
  <PresentationFormat>Widescreen</PresentationFormat>
  <Paragraphs>172</Paragraphs>
  <Slides>42</Slides>
  <Notes>0</Notes>
  <HiddenSlides>0</HiddenSlides>
  <MMClips>1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42</vt:i4>
      </vt:variant>
    </vt:vector>
  </HeadingPairs>
  <TitlesOfParts>
    <vt:vector size="47" baseType="lpstr">
      <vt:lpstr>Arial</vt:lpstr>
      <vt:lpstr>Calibri</vt:lpstr>
      <vt:lpstr>Times New Roman</vt:lpstr>
      <vt:lpstr>Office Theme</vt:lpstr>
      <vt:lpstr>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Windows User</dc:creator>
  <cp:lastModifiedBy>laptopjp.vn</cp:lastModifiedBy>
  <cp:revision>189</cp:revision>
  <dcterms:created xsi:type="dcterms:W3CDTF">2020-12-08T03:17:05Z</dcterms:created>
  <dcterms:modified xsi:type="dcterms:W3CDTF">2024-06-04T05:05:20Z</dcterms:modified>
</cp:coreProperties>
</file>